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257" r:id="rId3"/>
    <p:sldId id="258" r:id="rId4"/>
    <p:sldId id="259" r:id="rId5"/>
    <p:sldId id="260" r:id="rId6"/>
    <p:sldId id="261" r:id="rId7"/>
    <p:sldId id="319" r:id="rId8"/>
    <p:sldId id="262" r:id="rId9"/>
    <p:sldId id="263" r:id="rId10"/>
    <p:sldId id="264" r:id="rId11"/>
    <p:sldId id="313" r:id="rId12"/>
    <p:sldId id="265" r:id="rId13"/>
    <p:sldId id="266" r:id="rId14"/>
    <p:sldId id="314" r:id="rId15"/>
    <p:sldId id="267" r:id="rId16"/>
    <p:sldId id="309" r:id="rId17"/>
    <p:sldId id="310" r:id="rId18"/>
    <p:sldId id="315" r:id="rId19"/>
    <p:sldId id="268" r:id="rId20"/>
    <p:sldId id="311" r:id="rId21"/>
    <p:sldId id="312" r:id="rId22"/>
    <p:sldId id="269" r:id="rId23"/>
    <p:sldId id="270" r:id="rId24"/>
    <p:sldId id="271" r:id="rId25"/>
    <p:sldId id="272" r:id="rId26"/>
    <p:sldId id="273" r:id="rId27"/>
    <p:sldId id="274" r:id="rId28"/>
    <p:sldId id="275" r:id="rId29"/>
    <p:sldId id="276" r:id="rId30"/>
    <p:sldId id="277" r:id="rId31"/>
    <p:sldId id="278" r:id="rId32"/>
    <p:sldId id="279" r:id="rId33"/>
    <p:sldId id="321" r:id="rId34"/>
    <p:sldId id="324" r:id="rId35"/>
    <p:sldId id="323" r:id="rId36"/>
    <p:sldId id="322" r:id="rId37"/>
    <p:sldId id="281" r:id="rId38"/>
    <p:sldId id="282" r:id="rId39"/>
    <p:sldId id="283" r:id="rId40"/>
    <p:sldId id="284" r:id="rId41"/>
    <p:sldId id="320" r:id="rId42"/>
    <p:sldId id="291" r:id="rId43"/>
    <p:sldId id="292" r:id="rId44"/>
    <p:sldId id="293" r:id="rId45"/>
    <p:sldId id="294" r:id="rId46"/>
    <p:sldId id="295" r:id="rId47"/>
    <p:sldId id="296" r:id="rId48"/>
    <p:sldId id="297" r:id="rId49"/>
    <p:sldId id="316" r:id="rId50"/>
    <p:sldId id="298" r:id="rId51"/>
    <p:sldId id="299" r:id="rId52"/>
    <p:sldId id="300" r:id="rId53"/>
    <p:sldId id="317" r:id="rId54"/>
    <p:sldId id="301" r:id="rId55"/>
    <p:sldId id="302" r:id="rId56"/>
    <p:sldId id="303" r:id="rId57"/>
    <p:sldId id="304" r:id="rId58"/>
    <p:sldId id="318" r:id="rId59"/>
    <p:sldId id="305" r:id="rId60"/>
    <p:sldId id="306" r:id="rId61"/>
    <p:sldId id="307" r:id="rId62"/>
    <p:sldId id="308" r:id="rId63"/>
    <p:sldId id="325" r:id="rId64"/>
    <p:sldId id="437" r:id="rId65"/>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7"/>
  </p:normalViewPr>
  <p:slideViewPr>
    <p:cSldViewPr>
      <p:cViewPr>
        <p:scale>
          <a:sx n="100" d="100"/>
          <a:sy n="100" d="100"/>
        </p:scale>
        <p:origin x="2504" y="52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0156E8-039E-0C44-8A91-2BFD6F9199E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F126F3B5-0980-0E47-9273-BBCEC4C419E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C54638E-CBE9-2D4F-864B-FCB4D423C8BB}" type="datetimeFigureOut">
              <a:rPr lang="en-US"/>
              <a:pPr>
                <a:defRPr/>
              </a:pPr>
              <a:t>2/18/23</a:t>
            </a:fld>
            <a:endParaRPr lang="en-US"/>
          </a:p>
        </p:txBody>
      </p:sp>
      <p:sp>
        <p:nvSpPr>
          <p:cNvPr id="4" name="Slide Image Placeholder 3">
            <a:extLst>
              <a:ext uri="{FF2B5EF4-FFF2-40B4-BE49-F238E27FC236}">
                <a16:creationId xmlns:a16="http://schemas.microsoft.com/office/drawing/2014/main" id="{114D378D-EF60-3341-9580-04B13D7E792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CE7EEC9-32CC-2C4E-A9F4-9C35158E464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A848CA-8B0B-764E-8061-3DB6B043A57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B531E1A-D8C1-6549-BC24-DECA2E287FB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149244-72BA-2D4F-A2D5-C582277E003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D4BBDF1-516C-7349-AF4C-9DFD9D9B2665}"/>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B8E08084-4750-5945-BCA4-B0579E02AB7A}"/>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AAE6C309-3AA7-354D-A10E-2115F18AB418}"/>
              </a:ext>
            </a:extLst>
          </p:cNvPr>
          <p:cNvSpPr>
            <a:spLocks noGrp="1" noChangeArrowheads="1"/>
          </p:cNvSpPr>
          <p:nvPr>
            <p:ph type="sldNum" sz="quarter" idx="12"/>
          </p:nvPr>
        </p:nvSpPr>
        <p:spPr>
          <a:ln/>
        </p:spPr>
        <p:txBody>
          <a:bodyPr/>
          <a:lstStyle>
            <a:lvl1pPr>
              <a:defRPr/>
            </a:lvl1pPr>
          </a:lstStyle>
          <a:p>
            <a:fld id="{299C42FB-1B13-E640-B4FD-126897FF9856}" type="slidenum">
              <a:rPr lang="en-US" altLang="en-US"/>
              <a:pPr/>
              <a:t>‹#›</a:t>
            </a:fld>
            <a:endParaRPr lang="th-TH" altLang="en-US"/>
          </a:p>
        </p:txBody>
      </p:sp>
    </p:spTree>
    <p:extLst>
      <p:ext uri="{BB962C8B-B14F-4D97-AF65-F5344CB8AC3E}">
        <p14:creationId xmlns:p14="http://schemas.microsoft.com/office/powerpoint/2010/main" val="374291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DBE5CD-207D-A948-8956-9C4FB33528B7}"/>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11E1CCF6-E2B3-CA49-AB05-1123817F4C4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6B119FAE-B1DD-014D-9794-49512FDC40FE}"/>
              </a:ext>
            </a:extLst>
          </p:cNvPr>
          <p:cNvSpPr>
            <a:spLocks noGrp="1" noChangeArrowheads="1"/>
          </p:cNvSpPr>
          <p:nvPr>
            <p:ph type="sldNum" sz="quarter" idx="12"/>
          </p:nvPr>
        </p:nvSpPr>
        <p:spPr>
          <a:ln/>
        </p:spPr>
        <p:txBody>
          <a:bodyPr/>
          <a:lstStyle>
            <a:lvl1pPr>
              <a:defRPr/>
            </a:lvl1pPr>
          </a:lstStyle>
          <a:p>
            <a:fld id="{AEAE2776-7AEA-4B44-96F6-A3F53489A437}" type="slidenum">
              <a:rPr lang="en-US" altLang="en-US"/>
              <a:pPr/>
              <a:t>‹#›</a:t>
            </a:fld>
            <a:endParaRPr lang="th-TH" altLang="en-US"/>
          </a:p>
        </p:txBody>
      </p:sp>
    </p:spTree>
    <p:extLst>
      <p:ext uri="{BB962C8B-B14F-4D97-AF65-F5344CB8AC3E}">
        <p14:creationId xmlns:p14="http://schemas.microsoft.com/office/powerpoint/2010/main" val="2809638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1A0BE7-1B67-2D4B-8533-1C7796FB1F39}"/>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A50086CE-FCA4-B544-8F5F-0DC1BFFFD93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852365C9-0FE3-7E4C-BB40-D2192D6CC683}"/>
              </a:ext>
            </a:extLst>
          </p:cNvPr>
          <p:cNvSpPr>
            <a:spLocks noGrp="1" noChangeArrowheads="1"/>
          </p:cNvSpPr>
          <p:nvPr>
            <p:ph type="sldNum" sz="quarter" idx="12"/>
          </p:nvPr>
        </p:nvSpPr>
        <p:spPr>
          <a:ln/>
        </p:spPr>
        <p:txBody>
          <a:bodyPr/>
          <a:lstStyle>
            <a:lvl1pPr>
              <a:defRPr/>
            </a:lvl1pPr>
          </a:lstStyle>
          <a:p>
            <a:fld id="{7503B3A0-E60C-5B46-AA7D-78551C66461C}" type="slidenum">
              <a:rPr lang="en-US" altLang="en-US"/>
              <a:pPr/>
              <a:t>‹#›</a:t>
            </a:fld>
            <a:endParaRPr lang="th-TH" altLang="en-US"/>
          </a:p>
        </p:txBody>
      </p:sp>
    </p:spTree>
    <p:extLst>
      <p:ext uri="{BB962C8B-B14F-4D97-AF65-F5344CB8AC3E}">
        <p14:creationId xmlns:p14="http://schemas.microsoft.com/office/powerpoint/2010/main" val="82735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199034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651795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2018002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15149242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87139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150330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4766902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124514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432D50-8CEC-354D-BDE5-F49E4753C977}"/>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90FB2BFD-A9B5-ED4B-B465-4B4C5F3D4575}"/>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85BE4F23-FA94-8F49-B667-59727827470B}"/>
              </a:ext>
            </a:extLst>
          </p:cNvPr>
          <p:cNvSpPr>
            <a:spLocks noGrp="1" noChangeArrowheads="1"/>
          </p:cNvSpPr>
          <p:nvPr>
            <p:ph type="sldNum" sz="quarter" idx="12"/>
          </p:nvPr>
        </p:nvSpPr>
        <p:spPr>
          <a:ln/>
        </p:spPr>
        <p:txBody>
          <a:bodyPr/>
          <a:lstStyle>
            <a:lvl1pPr>
              <a:defRPr/>
            </a:lvl1pPr>
          </a:lstStyle>
          <a:p>
            <a:fld id="{DEB84032-A886-6A42-8274-B00BCE3E6B14}" type="slidenum">
              <a:rPr lang="en-US" altLang="en-US"/>
              <a:pPr/>
              <a:t>‹#›</a:t>
            </a:fld>
            <a:endParaRPr lang="th-TH" altLang="en-US"/>
          </a:p>
        </p:txBody>
      </p:sp>
    </p:spTree>
    <p:extLst>
      <p:ext uri="{BB962C8B-B14F-4D97-AF65-F5344CB8AC3E}">
        <p14:creationId xmlns:p14="http://schemas.microsoft.com/office/powerpoint/2010/main" val="329186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9419380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587690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824919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5B932B2-616A-414F-AAD1-42F8B3304D5A}"/>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94D851F0-2A6C-FA43-AFE9-96D3E80CB1A4}"/>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5E76F0A2-57A7-1841-88B0-1F1C6C35EF91}"/>
              </a:ext>
            </a:extLst>
          </p:cNvPr>
          <p:cNvSpPr>
            <a:spLocks noGrp="1" noChangeArrowheads="1"/>
          </p:cNvSpPr>
          <p:nvPr>
            <p:ph type="sldNum" sz="quarter" idx="12"/>
          </p:nvPr>
        </p:nvSpPr>
        <p:spPr>
          <a:ln/>
        </p:spPr>
        <p:txBody>
          <a:bodyPr/>
          <a:lstStyle>
            <a:lvl1pPr>
              <a:defRPr/>
            </a:lvl1pPr>
          </a:lstStyle>
          <a:p>
            <a:fld id="{9BC630EC-CA2C-3249-BB9A-61019F1CA29B}" type="slidenum">
              <a:rPr lang="en-US" altLang="en-US"/>
              <a:pPr/>
              <a:t>‹#›</a:t>
            </a:fld>
            <a:endParaRPr lang="th-TH" altLang="en-US"/>
          </a:p>
        </p:txBody>
      </p:sp>
    </p:spTree>
    <p:extLst>
      <p:ext uri="{BB962C8B-B14F-4D97-AF65-F5344CB8AC3E}">
        <p14:creationId xmlns:p14="http://schemas.microsoft.com/office/powerpoint/2010/main" val="226734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91B8F1-331C-6542-9561-CBC634C53855}"/>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87801FD3-234F-474D-9441-F061290C6B87}"/>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457CCDDE-B3F9-1C47-8076-70794C15F982}"/>
              </a:ext>
            </a:extLst>
          </p:cNvPr>
          <p:cNvSpPr>
            <a:spLocks noGrp="1" noChangeArrowheads="1"/>
          </p:cNvSpPr>
          <p:nvPr>
            <p:ph type="sldNum" sz="quarter" idx="12"/>
          </p:nvPr>
        </p:nvSpPr>
        <p:spPr>
          <a:ln/>
        </p:spPr>
        <p:txBody>
          <a:bodyPr/>
          <a:lstStyle>
            <a:lvl1pPr>
              <a:defRPr/>
            </a:lvl1pPr>
          </a:lstStyle>
          <a:p>
            <a:fld id="{CB3090F8-EDD3-2844-B136-D7BB57C124B4}" type="slidenum">
              <a:rPr lang="en-US" altLang="en-US"/>
              <a:pPr/>
              <a:t>‹#›</a:t>
            </a:fld>
            <a:endParaRPr lang="th-TH" altLang="en-US"/>
          </a:p>
        </p:txBody>
      </p:sp>
    </p:spTree>
    <p:extLst>
      <p:ext uri="{BB962C8B-B14F-4D97-AF65-F5344CB8AC3E}">
        <p14:creationId xmlns:p14="http://schemas.microsoft.com/office/powerpoint/2010/main" val="4303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8BC0DDA-1A43-8E4C-ACFB-D073E10D5061}"/>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C4412A38-0293-7649-9E4D-70B52AB85C11}"/>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DA3180FA-15A3-CB46-A951-C612CA1B93C0}"/>
              </a:ext>
            </a:extLst>
          </p:cNvPr>
          <p:cNvSpPr>
            <a:spLocks noGrp="1" noChangeArrowheads="1"/>
          </p:cNvSpPr>
          <p:nvPr>
            <p:ph type="sldNum" sz="quarter" idx="12"/>
          </p:nvPr>
        </p:nvSpPr>
        <p:spPr>
          <a:ln/>
        </p:spPr>
        <p:txBody>
          <a:bodyPr/>
          <a:lstStyle>
            <a:lvl1pPr>
              <a:defRPr/>
            </a:lvl1pPr>
          </a:lstStyle>
          <a:p>
            <a:fld id="{0AAC2342-0369-F445-950E-DAD5A85BD1F4}" type="slidenum">
              <a:rPr lang="en-US" altLang="en-US"/>
              <a:pPr/>
              <a:t>‹#›</a:t>
            </a:fld>
            <a:endParaRPr lang="th-TH" altLang="en-US"/>
          </a:p>
        </p:txBody>
      </p:sp>
    </p:spTree>
    <p:extLst>
      <p:ext uri="{BB962C8B-B14F-4D97-AF65-F5344CB8AC3E}">
        <p14:creationId xmlns:p14="http://schemas.microsoft.com/office/powerpoint/2010/main" val="213386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B46E97B-EB05-6848-BC1C-18ED33C9BBC2}"/>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08B25219-D122-E146-B886-9556204EE108}"/>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B2F81AA2-B7F7-C64E-8A9B-2F14A68A561C}"/>
              </a:ext>
            </a:extLst>
          </p:cNvPr>
          <p:cNvSpPr>
            <a:spLocks noGrp="1" noChangeArrowheads="1"/>
          </p:cNvSpPr>
          <p:nvPr>
            <p:ph type="sldNum" sz="quarter" idx="12"/>
          </p:nvPr>
        </p:nvSpPr>
        <p:spPr>
          <a:ln/>
        </p:spPr>
        <p:txBody>
          <a:bodyPr/>
          <a:lstStyle>
            <a:lvl1pPr>
              <a:defRPr/>
            </a:lvl1pPr>
          </a:lstStyle>
          <a:p>
            <a:fld id="{13F3ECA6-5B5B-DA40-9267-86D0A7C7CA5E}" type="slidenum">
              <a:rPr lang="en-US" altLang="en-US"/>
              <a:pPr/>
              <a:t>‹#›</a:t>
            </a:fld>
            <a:endParaRPr lang="th-TH" altLang="en-US"/>
          </a:p>
        </p:txBody>
      </p:sp>
    </p:spTree>
    <p:extLst>
      <p:ext uri="{BB962C8B-B14F-4D97-AF65-F5344CB8AC3E}">
        <p14:creationId xmlns:p14="http://schemas.microsoft.com/office/powerpoint/2010/main" val="329318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C08E20-BF61-D14D-AA02-8220CA61DA4D}"/>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80201BE8-CD8F-104B-8288-05725C441C19}"/>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6232A524-5101-9749-8B50-C63A7BABE0C4}"/>
              </a:ext>
            </a:extLst>
          </p:cNvPr>
          <p:cNvSpPr>
            <a:spLocks noGrp="1" noChangeArrowheads="1"/>
          </p:cNvSpPr>
          <p:nvPr>
            <p:ph type="sldNum" sz="quarter" idx="12"/>
          </p:nvPr>
        </p:nvSpPr>
        <p:spPr>
          <a:ln/>
        </p:spPr>
        <p:txBody>
          <a:bodyPr/>
          <a:lstStyle>
            <a:lvl1pPr>
              <a:defRPr/>
            </a:lvl1pPr>
          </a:lstStyle>
          <a:p>
            <a:fld id="{39817A8F-80BF-C843-9100-E348F3386FA5}" type="slidenum">
              <a:rPr lang="en-US" altLang="en-US"/>
              <a:pPr/>
              <a:t>‹#›</a:t>
            </a:fld>
            <a:endParaRPr lang="th-TH" altLang="en-US"/>
          </a:p>
        </p:txBody>
      </p:sp>
    </p:spTree>
    <p:extLst>
      <p:ext uri="{BB962C8B-B14F-4D97-AF65-F5344CB8AC3E}">
        <p14:creationId xmlns:p14="http://schemas.microsoft.com/office/powerpoint/2010/main" val="1728244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2BF431-FD73-DD47-879F-5A575674E6A0}"/>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F8427BDE-BFF6-6F42-81C9-C60261708EC7}"/>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99296613-A026-A545-B2E9-17A0132D89D4}"/>
              </a:ext>
            </a:extLst>
          </p:cNvPr>
          <p:cNvSpPr>
            <a:spLocks noGrp="1" noChangeArrowheads="1"/>
          </p:cNvSpPr>
          <p:nvPr>
            <p:ph type="sldNum" sz="quarter" idx="12"/>
          </p:nvPr>
        </p:nvSpPr>
        <p:spPr>
          <a:ln/>
        </p:spPr>
        <p:txBody>
          <a:bodyPr/>
          <a:lstStyle>
            <a:lvl1pPr>
              <a:defRPr/>
            </a:lvl1pPr>
          </a:lstStyle>
          <a:p>
            <a:fld id="{8E5329E6-C4AC-0F42-B730-8FF058262204}" type="slidenum">
              <a:rPr lang="en-US" altLang="en-US"/>
              <a:pPr/>
              <a:t>‹#›</a:t>
            </a:fld>
            <a:endParaRPr lang="th-TH" altLang="en-US"/>
          </a:p>
        </p:txBody>
      </p:sp>
    </p:spTree>
    <p:extLst>
      <p:ext uri="{BB962C8B-B14F-4D97-AF65-F5344CB8AC3E}">
        <p14:creationId xmlns:p14="http://schemas.microsoft.com/office/powerpoint/2010/main" val="3068878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2F99C1-F471-2D41-8772-1DA6A595D811}"/>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0D3A17D4-7931-424D-B2B3-E7828D2D816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76113E3A-CB97-F64C-9D7B-A7084B95E976}"/>
              </a:ext>
            </a:extLst>
          </p:cNvPr>
          <p:cNvSpPr>
            <a:spLocks noGrp="1" noChangeArrowheads="1"/>
          </p:cNvSpPr>
          <p:nvPr>
            <p:ph type="sldNum" sz="quarter" idx="12"/>
          </p:nvPr>
        </p:nvSpPr>
        <p:spPr>
          <a:ln/>
        </p:spPr>
        <p:txBody>
          <a:bodyPr/>
          <a:lstStyle>
            <a:lvl1pPr>
              <a:defRPr/>
            </a:lvl1pPr>
          </a:lstStyle>
          <a:p>
            <a:fld id="{6B7F69B4-495D-CA4E-968B-952232806E12}" type="slidenum">
              <a:rPr lang="en-US" altLang="en-US"/>
              <a:pPr/>
              <a:t>‹#›</a:t>
            </a:fld>
            <a:endParaRPr lang="th-TH" altLang="en-US"/>
          </a:p>
        </p:txBody>
      </p:sp>
    </p:spTree>
    <p:extLst>
      <p:ext uri="{BB962C8B-B14F-4D97-AF65-F5344CB8AC3E}">
        <p14:creationId xmlns:p14="http://schemas.microsoft.com/office/powerpoint/2010/main" val="1188289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4E1998-6D3F-4E49-9E64-04E107F294F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5045ED08-D0CE-864E-94A1-603AF0E62DB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97842EEF-6596-014D-BE00-661DB45A0484}"/>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a:extLst>
              <a:ext uri="{FF2B5EF4-FFF2-40B4-BE49-F238E27FC236}">
                <a16:creationId xmlns:a16="http://schemas.microsoft.com/office/drawing/2014/main" id="{66E97811-558D-8B45-93C8-9CA3D849CC6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a:extLst>
              <a:ext uri="{FF2B5EF4-FFF2-40B4-BE49-F238E27FC236}">
                <a16:creationId xmlns:a16="http://schemas.microsoft.com/office/drawing/2014/main" id="{454BF971-2370-BC45-8EE6-07B9743B941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C374E2-9A50-F748-859A-05170E184722}"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4093939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General015">
            <a:extLst>
              <a:ext uri="{FF2B5EF4-FFF2-40B4-BE49-F238E27FC236}">
                <a16:creationId xmlns:a16="http://schemas.microsoft.com/office/drawing/2014/main" id="{9896FF03-772D-9540-8C8D-9BC019E272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D3559E45-3967-674C-8352-CA6487758EDB}"/>
              </a:ext>
            </a:extLst>
          </p:cNvPr>
          <p:cNvSpPr txBox="1">
            <a:spLocks noChangeArrowheads="1"/>
          </p:cNvSpPr>
          <p:nvPr/>
        </p:nvSpPr>
        <p:spPr bwMode="auto">
          <a:xfrm>
            <a:off x="927159" y="2057400"/>
            <a:ext cx="7315200" cy="210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en-US" altLang="zh-CN" sz="4000" b="1" i="1" dirty="0">
                <a:solidFill>
                  <a:schemeClr val="bg1"/>
                </a:solidFill>
                <a:effectLst>
                  <a:outerShdw blurRad="38100" dist="38100" dir="2700000" algn="tl">
                    <a:srgbClr val="000000">
                      <a:alpha val="43137"/>
                    </a:srgbClr>
                  </a:outerShdw>
                </a:effectLst>
                <a:ea typeface="SimSun" pitchFamily="2" charset="-122"/>
              </a:rPr>
              <a:t>Towards a Christian View </a:t>
            </a:r>
            <a:br>
              <a:rPr lang="en-US" altLang="zh-CN" sz="4000" b="1" i="1" dirty="0">
                <a:solidFill>
                  <a:schemeClr val="bg1"/>
                </a:solidFill>
                <a:effectLst>
                  <a:outerShdw blurRad="38100" dist="38100" dir="2700000" algn="tl">
                    <a:srgbClr val="000000">
                      <a:alpha val="43137"/>
                    </a:srgbClr>
                  </a:outerShdw>
                </a:effectLst>
                <a:ea typeface="SimSun" pitchFamily="2" charset="-122"/>
              </a:rPr>
            </a:br>
            <a:r>
              <a:rPr lang="en-US" altLang="zh-CN" sz="4000" b="1" i="1" dirty="0">
                <a:solidFill>
                  <a:schemeClr val="bg1"/>
                </a:solidFill>
                <a:effectLst>
                  <a:outerShdw blurRad="38100" dist="38100" dir="2700000" algn="tl">
                    <a:srgbClr val="000000">
                      <a:alpha val="43137"/>
                    </a:srgbClr>
                  </a:outerShdw>
                </a:effectLst>
                <a:ea typeface="SimSun" pitchFamily="2" charset="-122"/>
              </a:rPr>
              <a:t>of the World</a:t>
            </a:r>
            <a:endParaRPr lang="en-US" sz="4000" b="1" i="1" dirty="0">
              <a:solidFill>
                <a:schemeClr val="bg1"/>
              </a:solidFill>
              <a:effectLst>
                <a:outerShdw blurRad="38100" dist="38100" dir="2700000" algn="tl">
                  <a:srgbClr val="000000">
                    <a:alpha val="43137"/>
                  </a:srgbClr>
                </a:outerShdw>
              </a:effectLst>
            </a:endParaRPr>
          </a:p>
          <a:p>
            <a:pPr algn="ctr" eaLnBrk="1" hangingPunct="1">
              <a:spcBef>
                <a:spcPct val="50000"/>
              </a:spcBef>
              <a:defRPr/>
            </a:pPr>
            <a:r>
              <a:rPr lang="en-US" sz="3400" b="1" i="1" dirty="0">
                <a:solidFill>
                  <a:schemeClr val="bg1"/>
                </a:solidFill>
                <a:effectLst>
                  <a:outerShdw blurRad="38100" dist="38100" dir="2700000" algn="tl">
                    <a:srgbClr val="000000">
                      <a:alpha val="43137"/>
                    </a:srgbClr>
                  </a:outerShdw>
                </a:effectLst>
              </a:rPr>
              <a:t>Sessions 11 and 12</a:t>
            </a:r>
            <a:endParaRPr lang="th-TH" sz="3400" b="1" i="1" dirty="0">
              <a:solidFill>
                <a:schemeClr val="bg1"/>
              </a:solidFill>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D9F0259C-530E-2B78-E1B1-B4BBDB9E6A55}"/>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eneral015">
            <a:extLst>
              <a:ext uri="{FF2B5EF4-FFF2-40B4-BE49-F238E27FC236}">
                <a16:creationId xmlns:a16="http://schemas.microsoft.com/office/drawing/2014/main" id="{E92E7CBB-765A-6D49-8A46-7D398EF3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20D2C266-83BC-CE4F-BA88-E2B9638DE89B}"/>
              </a:ext>
            </a:extLst>
          </p:cNvPr>
          <p:cNvSpPr txBox="1">
            <a:spLocks noChangeArrowheads="1"/>
          </p:cNvSpPr>
          <p:nvPr/>
        </p:nvSpPr>
        <p:spPr bwMode="auto">
          <a:xfrm>
            <a:off x="304800" y="381000"/>
            <a:ext cx="8610600" cy="3937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Why Only Towards a Christian View of the World?</a:t>
            </a:r>
          </a:p>
          <a:p>
            <a:pPr lvl="1" eaLnBrk="1" hangingPunct="1">
              <a:spcBef>
                <a:spcPct val="50000"/>
              </a:spcBef>
              <a:buFontTx/>
              <a:buAutoNum type="alphaUcPeriod"/>
            </a:pPr>
            <a:r>
              <a:rPr lang="en-US" altLang="en-US" b="1">
                <a:solidFill>
                  <a:schemeClr val="bg2"/>
                </a:solidFill>
              </a:rPr>
              <a:t>A perpetually perfect and godly lifestyle within the world is impossible this side of heaven.</a:t>
            </a:r>
          </a:p>
          <a:p>
            <a:pPr lvl="1" eaLnBrk="1" hangingPunct="1">
              <a:spcBef>
                <a:spcPct val="50000"/>
              </a:spcBef>
              <a:buFontTx/>
              <a:buAutoNum type="alphaUcPeriod"/>
            </a:pPr>
            <a:r>
              <a:rPr lang="en-US" altLang="en-US" b="1">
                <a:solidFill>
                  <a:schemeClr val="bg1"/>
                </a:solidFill>
              </a:rPr>
              <a:t>The dynamic nature of both the gospel of God and human culture make a static view of the world untenable.</a:t>
            </a:r>
            <a:endParaRPr lang="th-TH" altLang="en-US" b="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neral015">
            <a:extLst>
              <a:ext uri="{FF2B5EF4-FFF2-40B4-BE49-F238E27FC236}">
                <a16:creationId xmlns:a16="http://schemas.microsoft.com/office/drawing/2014/main" id="{B5E74274-A323-3C42-97CD-130A69DB6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3">
            <a:extLst>
              <a:ext uri="{FF2B5EF4-FFF2-40B4-BE49-F238E27FC236}">
                <a16:creationId xmlns:a16="http://schemas.microsoft.com/office/drawing/2014/main" id="{605A9FC5-F503-D94E-AE85-C3DB1323B4E5}"/>
              </a:ext>
            </a:extLst>
          </p:cNvPr>
          <p:cNvSpPr txBox="1">
            <a:spLocks noChangeArrowheads="1"/>
          </p:cNvSpPr>
          <p:nvPr/>
        </p:nvSpPr>
        <p:spPr bwMode="auto">
          <a:xfrm>
            <a:off x="304800" y="381000"/>
            <a:ext cx="86106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Why Only Towards a Christian View of the World?</a:t>
            </a:r>
          </a:p>
          <a:p>
            <a:pPr lvl="1" eaLnBrk="1" hangingPunct="1">
              <a:spcBef>
                <a:spcPct val="50000"/>
              </a:spcBef>
              <a:buFontTx/>
              <a:buAutoNum type="alphaUcPeriod"/>
            </a:pPr>
            <a:r>
              <a:rPr lang="en-US" altLang="en-US" b="1">
                <a:solidFill>
                  <a:schemeClr val="bg2"/>
                </a:solidFill>
              </a:rPr>
              <a:t>A perpetually perfect and godly lifestyle within the world is impossible this side of heaven.</a:t>
            </a:r>
          </a:p>
          <a:p>
            <a:pPr lvl="1" eaLnBrk="1" hangingPunct="1">
              <a:spcBef>
                <a:spcPct val="50000"/>
              </a:spcBef>
              <a:buFontTx/>
              <a:buAutoNum type="alphaUcPeriod"/>
            </a:pPr>
            <a:r>
              <a:rPr lang="en-US" altLang="en-US" b="1">
                <a:solidFill>
                  <a:schemeClr val="bg1"/>
                </a:solidFill>
              </a:rPr>
              <a:t>The dynamic nature of both the gospel of God and human culture make a static view of the world untenable.</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God is constantly engaged in revealing Himself to the world.</a:t>
            </a:r>
            <a:endParaRPr lang="th-TH" altLang="en-US"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eneral015">
            <a:extLst>
              <a:ext uri="{FF2B5EF4-FFF2-40B4-BE49-F238E27FC236}">
                <a16:creationId xmlns:a16="http://schemas.microsoft.com/office/drawing/2014/main" id="{E2EFA64D-CA78-6545-BC45-B436DAACB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72F6B875-F02F-3A4C-B051-4A653BE46768}"/>
              </a:ext>
            </a:extLst>
          </p:cNvPr>
          <p:cNvSpPr txBox="1">
            <a:spLocks noChangeArrowheads="1"/>
          </p:cNvSpPr>
          <p:nvPr/>
        </p:nvSpPr>
        <p:spPr bwMode="auto">
          <a:xfrm>
            <a:off x="304800" y="381000"/>
            <a:ext cx="8610600" cy="6073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Why Only Towards a Christian View of the World?</a:t>
            </a:r>
          </a:p>
          <a:p>
            <a:pPr lvl="1" eaLnBrk="1" hangingPunct="1">
              <a:spcBef>
                <a:spcPct val="50000"/>
              </a:spcBef>
              <a:buFontTx/>
              <a:buAutoNum type="alphaUcPeriod"/>
            </a:pPr>
            <a:r>
              <a:rPr lang="en-US" altLang="en-US" b="1">
                <a:solidFill>
                  <a:schemeClr val="bg2"/>
                </a:solidFill>
              </a:rPr>
              <a:t>A perpetually perfect and godly lifestyle within the world is impossible this side of heaven.</a:t>
            </a:r>
          </a:p>
          <a:p>
            <a:pPr lvl="1" eaLnBrk="1" hangingPunct="1">
              <a:spcBef>
                <a:spcPct val="50000"/>
              </a:spcBef>
              <a:buFontTx/>
              <a:buAutoNum type="alphaUcPeriod"/>
            </a:pPr>
            <a:r>
              <a:rPr lang="en-US" altLang="en-US" b="1">
                <a:solidFill>
                  <a:schemeClr val="bg1"/>
                </a:solidFill>
              </a:rPr>
              <a:t>The dynamic nature of both the gospel of God and human culture make a static view of the world untenable.</a:t>
            </a:r>
            <a:endParaRPr lang="en-US" altLang="en-US">
              <a:solidFill>
                <a:schemeClr val="bg1"/>
              </a:solidFill>
            </a:endParaRPr>
          </a:p>
          <a:p>
            <a:pPr lvl="2" eaLnBrk="1" hangingPunct="1">
              <a:spcBef>
                <a:spcPct val="50000"/>
              </a:spcBef>
              <a:buFontTx/>
              <a:buAutoNum type="arabicPeriod"/>
            </a:pPr>
            <a:r>
              <a:rPr lang="en-US" altLang="en-US" b="1">
                <a:solidFill>
                  <a:schemeClr val="bg2"/>
                </a:solidFill>
              </a:rPr>
              <a:t>God is constantly engaged in revealing Himself to the world.</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Human beings are constantly engaged with God’s ongoing self-disclosure.</a:t>
            </a:r>
            <a:endParaRPr lang="th-TH" altLang="en-US" b="1">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eneral015">
            <a:extLst>
              <a:ext uri="{FF2B5EF4-FFF2-40B4-BE49-F238E27FC236}">
                <a16:creationId xmlns:a16="http://schemas.microsoft.com/office/drawing/2014/main" id="{AAAAFC2B-C219-A84B-8D84-FB3BAEEBE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76CECAB5-C99F-8446-B3FC-8A7C5A9FC870}"/>
              </a:ext>
            </a:extLst>
          </p:cNvPr>
          <p:cNvSpPr txBox="1">
            <a:spLocks noChangeArrowheads="1"/>
          </p:cNvSpPr>
          <p:nvPr/>
        </p:nvSpPr>
        <p:spPr bwMode="auto">
          <a:xfrm>
            <a:off x="304800" y="990600"/>
            <a:ext cx="8610600" cy="2014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endParaRPr lang="en-US" altLang="en-US">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eneral015">
            <a:extLst>
              <a:ext uri="{FF2B5EF4-FFF2-40B4-BE49-F238E27FC236}">
                <a16:creationId xmlns:a16="http://schemas.microsoft.com/office/drawing/2014/main" id="{F4988D34-569B-1A48-AC92-D4DD072AD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earth_from_space">
            <a:extLst>
              <a:ext uri="{FF2B5EF4-FFF2-40B4-BE49-F238E27FC236}">
                <a16:creationId xmlns:a16="http://schemas.microsoft.com/office/drawing/2014/main" id="{4F4AF766-6B06-A448-8B4A-610B74E50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857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3">
            <a:extLst>
              <a:ext uri="{FF2B5EF4-FFF2-40B4-BE49-F238E27FC236}">
                <a16:creationId xmlns:a16="http://schemas.microsoft.com/office/drawing/2014/main" id="{F594E7C6-D9C2-1144-B30F-EB940AD8236E}"/>
              </a:ext>
            </a:extLst>
          </p:cNvPr>
          <p:cNvSpPr txBox="1">
            <a:spLocks noChangeArrowheads="1"/>
          </p:cNvSpPr>
          <p:nvPr/>
        </p:nvSpPr>
        <p:spPr bwMode="auto">
          <a:xfrm>
            <a:off x="304800" y="990600"/>
            <a:ext cx="86106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a:pPr>
            <a:r>
              <a:rPr lang="en-US" altLang="en-US" b="1">
                <a:solidFill>
                  <a:schemeClr val="bg1"/>
                </a:solidFill>
              </a:rPr>
              <a:t>The External World as an Ordered and Meaningful Reality:</a:t>
            </a:r>
            <a:endParaRPr lang="en-US" altLang="en-US">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eneral015">
            <a:extLst>
              <a:ext uri="{FF2B5EF4-FFF2-40B4-BE49-F238E27FC236}">
                <a16:creationId xmlns:a16="http://schemas.microsoft.com/office/drawing/2014/main" id="{A8759E7B-EDB9-0741-8609-357449659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9B609AD4-12AA-8349-A218-9217F53F4241}"/>
              </a:ext>
            </a:extLst>
          </p:cNvPr>
          <p:cNvSpPr txBox="1">
            <a:spLocks noChangeArrowheads="1"/>
          </p:cNvSpPr>
          <p:nvPr/>
        </p:nvSpPr>
        <p:spPr bwMode="auto">
          <a:xfrm>
            <a:off x="304800" y="990600"/>
            <a:ext cx="86106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a:pPr>
            <a:r>
              <a:rPr lang="en-US" altLang="en-US" b="1">
                <a:solidFill>
                  <a:schemeClr val="bg2"/>
                </a:solidFill>
              </a:rPr>
              <a:t>The External World as an Ordered and Meaningful Reality:</a:t>
            </a:r>
            <a:endParaRPr lang="en-US" altLang="en-US">
              <a:solidFill>
                <a:schemeClr val="bg2"/>
              </a:solidFill>
            </a:endParaRPr>
          </a:p>
          <a:p>
            <a:pPr lvl="2" eaLnBrk="1" hangingPunct="1">
              <a:spcBef>
                <a:spcPct val="50000"/>
              </a:spcBef>
              <a:buFontTx/>
              <a:buAutoNum type="arabicPeriod"/>
            </a:pPr>
            <a:r>
              <a:rPr lang="en-US" altLang="en-US" b="1">
                <a:solidFill>
                  <a:schemeClr val="bg1"/>
                </a:solidFill>
              </a:rPr>
              <a:t>The Enduring Self (as Well as Others) as a Given Reality:</a:t>
            </a:r>
            <a:endParaRPr lang="th-TH" altLang="en-US">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eneral015">
            <a:extLst>
              <a:ext uri="{FF2B5EF4-FFF2-40B4-BE49-F238E27FC236}">
                <a16:creationId xmlns:a16="http://schemas.microsoft.com/office/drawing/2014/main" id="{F776A332-1AB5-584F-A44D-879B6BA2C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id="{B5DA8C65-1D68-994B-9F0B-D4F37EDA6A2A}"/>
              </a:ext>
            </a:extLst>
          </p:cNvPr>
          <p:cNvSpPr txBox="1">
            <a:spLocks noChangeArrowheads="1"/>
          </p:cNvSpPr>
          <p:nvPr/>
        </p:nvSpPr>
        <p:spPr bwMode="auto">
          <a:xfrm>
            <a:off x="304800" y="990600"/>
            <a:ext cx="86106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a:pPr>
            <a:r>
              <a:rPr lang="en-US" altLang="en-US" b="1">
                <a:solidFill>
                  <a:schemeClr val="bg2"/>
                </a:solidFill>
              </a:rPr>
              <a:t>The External World as an Ordered and Meaningful Reality:</a:t>
            </a:r>
            <a:endParaRPr lang="en-US" altLang="en-US">
              <a:solidFill>
                <a:schemeClr val="bg2"/>
              </a:solidFill>
            </a:endParaRPr>
          </a:p>
          <a:p>
            <a:pPr lvl="2" eaLnBrk="1" hangingPunct="1">
              <a:spcBef>
                <a:spcPct val="50000"/>
              </a:spcBef>
              <a:buFontTx/>
              <a:buAutoNum type="arabicPeriod"/>
            </a:pPr>
            <a:r>
              <a:rPr lang="en-US" altLang="en-US" b="1">
                <a:solidFill>
                  <a:schemeClr val="bg2"/>
                </a:solidFill>
              </a:rPr>
              <a:t>The Enduring Self (as Well as Others) as a Given Reality:</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The Basic Human Capacity for Rationality and Impact:</a:t>
            </a:r>
            <a:endParaRPr lang="th-TH" altLang="en-US">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General015">
            <a:extLst>
              <a:ext uri="{FF2B5EF4-FFF2-40B4-BE49-F238E27FC236}">
                <a16:creationId xmlns:a16="http://schemas.microsoft.com/office/drawing/2014/main" id="{D87AEF45-D940-AB4A-892F-12D162BE9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3">
            <a:extLst>
              <a:ext uri="{FF2B5EF4-FFF2-40B4-BE49-F238E27FC236}">
                <a16:creationId xmlns:a16="http://schemas.microsoft.com/office/drawing/2014/main" id="{F38F5204-1BDD-8A42-BE39-4C804065C7AA}"/>
              </a:ext>
            </a:extLst>
          </p:cNvPr>
          <p:cNvSpPr txBox="1">
            <a:spLocks noChangeArrowheads="1"/>
          </p:cNvSpPr>
          <p:nvPr/>
        </p:nvSpPr>
        <p:spPr bwMode="auto">
          <a:xfrm>
            <a:off x="304800" y="990600"/>
            <a:ext cx="8610600" cy="3509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th-TH" altLang="en-US" b="1">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General015">
            <a:extLst>
              <a:ext uri="{FF2B5EF4-FFF2-40B4-BE49-F238E27FC236}">
                <a16:creationId xmlns:a16="http://schemas.microsoft.com/office/drawing/2014/main" id="{9500C524-6B58-4343-8B53-8343F0F02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
            <a:extLst>
              <a:ext uri="{FF2B5EF4-FFF2-40B4-BE49-F238E27FC236}">
                <a16:creationId xmlns:a16="http://schemas.microsoft.com/office/drawing/2014/main" id="{5C49DE98-3FA5-544C-B605-D73FF18012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3">
            <a:extLst>
              <a:ext uri="{FF2B5EF4-FFF2-40B4-BE49-F238E27FC236}">
                <a16:creationId xmlns:a16="http://schemas.microsoft.com/office/drawing/2014/main" id="{4C42CD6C-D8F5-844C-9954-A292D0ABE618}"/>
              </a:ext>
            </a:extLst>
          </p:cNvPr>
          <p:cNvSpPr txBox="1">
            <a:spLocks noChangeArrowheads="1"/>
          </p:cNvSpPr>
          <p:nvPr/>
        </p:nvSpPr>
        <p:spPr bwMode="auto">
          <a:xfrm>
            <a:off x="304800" y="990600"/>
            <a:ext cx="86106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en-US" altLang="en-US">
              <a:solidFill>
                <a:schemeClr val="bg1"/>
              </a:solidFill>
            </a:endParaRPr>
          </a:p>
          <a:p>
            <a:pPr lvl="3" eaLnBrk="1" hangingPunct="1">
              <a:spcBef>
                <a:spcPct val="50000"/>
              </a:spcBef>
              <a:buFontTx/>
              <a:buAutoNum type="alphaLcParenR"/>
            </a:pPr>
            <a:r>
              <a:rPr lang="en-US" altLang="en-US" b="1">
                <a:solidFill>
                  <a:schemeClr val="bg1"/>
                </a:solidFill>
              </a:rPr>
              <a:t>Family:</a:t>
            </a:r>
            <a:endParaRPr lang="th-TH" altLang="en-US" b="1">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eneral015">
            <a:extLst>
              <a:ext uri="{FF2B5EF4-FFF2-40B4-BE49-F238E27FC236}">
                <a16:creationId xmlns:a16="http://schemas.microsoft.com/office/drawing/2014/main" id="{17CEADCF-92CA-7D44-A8C1-611FB605B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A913B4A5-7870-9149-B1BA-0186A21BC6A0}"/>
              </a:ext>
            </a:extLst>
          </p:cNvPr>
          <p:cNvSpPr txBox="1">
            <a:spLocks noChangeArrowheads="1"/>
          </p:cNvSpPr>
          <p:nvPr/>
        </p:nvSpPr>
        <p:spPr bwMode="auto">
          <a:xfrm>
            <a:off x="304800" y="9906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Family:</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Ethnic and Linguistic Group(s):</a:t>
            </a:r>
            <a:endParaRPr lang="th-TH" altLang="en-US" b="1">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eneral015">
            <a:extLst>
              <a:ext uri="{FF2B5EF4-FFF2-40B4-BE49-F238E27FC236}">
                <a16:creationId xmlns:a16="http://schemas.microsoft.com/office/drawing/2014/main" id="{8E19B285-2D7C-A448-A1F9-2F195CFE6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a:extLst>
              <a:ext uri="{FF2B5EF4-FFF2-40B4-BE49-F238E27FC236}">
                <a16:creationId xmlns:a16="http://schemas.microsoft.com/office/drawing/2014/main" id="{62BCEE55-7EB6-644D-B1E0-F8F99EB098B8}"/>
              </a:ext>
            </a:extLst>
          </p:cNvPr>
          <p:cNvSpPr txBox="1">
            <a:spLocks noChangeArrowheads="1"/>
          </p:cNvSpPr>
          <p:nvPr/>
        </p:nvSpPr>
        <p:spPr bwMode="auto">
          <a:xfrm>
            <a:off x="304800" y="1066800"/>
            <a:ext cx="8610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a:pPr>
            <a:r>
              <a:rPr lang="en-US" altLang="en-US" b="1" i="1">
                <a:solidFill>
                  <a:schemeClr val="bg1"/>
                </a:solidFill>
              </a:rPr>
              <a:t>Introduction</a:t>
            </a:r>
            <a:endParaRPr lang="th-TH" altLang="en-US" b="1" i="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eneral015">
            <a:extLst>
              <a:ext uri="{FF2B5EF4-FFF2-40B4-BE49-F238E27FC236}">
                <a16:creationId xmlns:a16="http://schemas.microsoft.com/office/drawing/2014/main" id="{8BC6DC11-CBC1-B94C-9713-5088470B5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a:extLst>
              <a:ext uri="{FF2B5EF4-FFF2-40B4-BE49-F238E27FC236}">
                <a16:creationId xmlns:a16="http://schemas.microsoft.com/office/drawing/2014/main" id="{C02C8FD6-FAA4-734F-BC33-A41A00962227}"/>
              </a:ext>
            </a:extLst>
          </p:cNvPr>
          <p:cNvSpPr txBox="1">
            <a:spLocks noChangeArrowheads="1"/>
          </p:cNvSpPr>
          <p:nvPr/>
        </p:nvSpPr>
        <p:spPr bwMode="auto">
          <a:xfrm>
            <a:off x="304800" y="990600"/>
            <a:ext cx="8610600" cy="54340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en-US" altLang="en-US">
              <a:solidFill>
                <a:schemeClr val="bg1"/>
              </a:solidFill>
            </a:endParaRPr>
          </a:p>
          <a:p>
            <a:pPr lvl="3" eaLnBrk="1" hangingPunct="1">
              <a:spcBef>
                <a:spcPct val="50000"/>
              </a:spcBef>
              <a:buFontTx/>
              <a:buAutoNum type="alphaLcParenR"/>
            </a:pPr>
            <a:r>
              <a:rPr lang="en-US" altLang="en-US" b="1">
                <a:solidFill>
                  <a:schemeClr val="bg2"/>
                </a:solidFill>
              </a:rPr>
              <a:t>Family:</a:t>
            </a:r>
            <a:endParaRPr lang="th-TH" altLang="en-US" b="1">
              <a:solidFill>
                <a:schemeClr val="bg2"/>
              </a:solidFill>
            </a:endParaRPr>
          </a:p>
          <a:p>
            <a:pPr lvl="3" eaLnBrk="1" hangingPunct="1">
              <a:spcBef>
                <a:spcPct val="50000"/>
              </a:spcBef>
              <a:buFontTx/>
              <a:buAutoNum type="alphaLcParenR"/>
            </a:pPr>
            <a:r>
              <a:rPr lang="en-US" altLang="en-US" b="1">
                <a:solidFill>
                  <a:schemeClr val="bg2"/>
                </a:solidFill>
              </a:rPr>
              <a:t>Ethnic and Linguistic Group(s):</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Regional Network(s):</a:t>
            </a:r>
            <a:endParaRPr lang="th-TH" altLang="en-US" b="1">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l015">
            <a:extLst>
              <a:ext uri="{FF2B5EF4-FFF2-40B4-BE49-F238E27FC236}">
                <a16:creationId xmlns:a16="http://schemas.microsoft.com/office/drawing/2014/main" id="{B34A783C-491F-6941-8BC8-F7B2EC084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F843BED1-5DC1-8A4B-91D0-9BFBADD0D4CC}"/>
              </a:ext>
            </a:extLst>
          </p:cNvPr>
          <p:cNvSpPr txBox="1">
            <a:spLocks noChangeArrowheads="1"/>
          </p:cNvSpPr>
          <p:nvPr/>
        </p:nvSpPr>
        <p:spPr bwMode="auto">
          <a:xfrm>
            <a:off x="304800" y="990600"/>
            <a:ext cx="86106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en-US" altLang="en-US">
              <a:solidFill>
                <a:schemeClr val="bg1"/>
              </a:solidFill>
            </a:endParaRPr>
          </a:p>
          <a:p>
            <a:pPr lvl="3" eaLnBrk="1" hangingPunct="1">
              <a:spcBef>
                <a:spcPct val="50000"/>
              </a:spcBef>
              <a:buFontTx/>
              <a:buAutoNum type="alphaLcParenR" startAt="4"/>
            </a:pPr>
            <a:r>
              <a:rPr lang="en-US" altLang="en-US" b="1">
                <a:solidFill>
                  <a:schemeClr val="bg1"/>
                </a:solidFill>
              </a:rPr>
              <a:t>Nation(s):</a:t>
            </a:r>
            <a:endParaRPr lang="th-TH" altLang="en-US" b="1">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eneral015">
            <a:extLst>
              <a:ext uri="{FF2B5EF4-FFF2-40B4-BE49-F238E27FC236}">
                <a16:creationId xmlns:a16="http://schemas.microsoft.com/office/drawing/2014/main" id="{EDE534E8-A530-6240-A7E6-77E083D98D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5" descr="Global%20Network%20Web%20Image">
            <a:extLst>
              <a:ext uri="{FF2B5EF4-FFF2-40B4-BE49-F238E27FC236}">
                <a16:creationId xmlns:a16="http://schemas.microsoft.com/office/drawing/2014/main" id="{01C26496-C023-194B-8DDD-8938DE558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9" t="3572" r="3334" b="40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3">
            <a:extLst>
              <a:ext uri="{FF2B5EF4-FFF2-40B4-BE49-F238E27FC236}">
                <a16:creationId xmlns:a16="http://schemas.microsoft.com/office/drawing/2014/main" id="{61042FBE-FD05-1A41-BD59-94880EB550B5}"/>
              </a:ext>
            </a:extLst>
          </p:cNvPr>
          <p:cNvSpPr txBox="1">
            <a:spLocks noChangeArrowheads="1"/>
          </p:cNvSpPr>
          <p:nvPr/>
        </p:nvSpPr>
        <p:spPr bwMode="auto">
          <a:xfrm>
            <a:off x="304800" y="9906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en-US" altLang="en-US">
              <a:solidFill>
                <a:schemeClr val="bg1"/>
              </a:solidFill>
            </a:endParaRPr>
          </a:p>
          <a:p>
            <a:pPr lvl="3" eaLnBrk="1" hangingPunct="1">
              <a:spcBef>
                <a:spcPct val="50000"/>
              </a:spcBef>
              <a:buFontTx/>
              <a:buAutoNum type="alphaLcParenR" startAt="4"/>
            </a:pPr>
            <a:r>
              <a:rPr lang="en-US" altLang="en-US" b="1">
                <a:solidFill>
                  <a:schemeClr val="bg2"/>
                </a:solidFill>
              </a:rPr>
              <a:t>Nation(s):</a:t>
            </a:r>
            <a:endParaRPr lang="th-TH" altLang="en-US" b="1">
              <a:solidFill>
                <a:schemeClr val="bg2"/>
              </a:solidFill>
            </a:endParaRPr>
          </a:p>
          <a:p>
            <a:pPr lvl="3" eaLnBrk="1" hangingPunct="1">
              <a:spcBef>
                <a:spcPct val="50000"/>
              </a:spcBef>
              <a:buFontTx/>
              <a:buAutoNum type="alphaLcParenR" startAt="4"/>
            </a:pPr>
            <a:r>
              <a:rPr lang="en-US" altLang="en-US" b="1">
                <a:solidFill>
                  <a:schemeClr val="bg1"/>
                </a:solidFill>
              </a:rPr>
              <a:t>Global Network(s):</a:t>
            </a:r>
            <a:endParaRPr lang="th-TH" altLang="en-US" b="1">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eneral015">
            <a:extLst>
              <a:ext uri="{FF2B5EF4-FFF2-40B4-BE49-F238E27FC236}">
                <a16:creationId xmlns:a16="http://schemas.microsoft.com/office/drawing/2014/main" id="{A6145E9D-CAC6-584B-B04C-FA6266337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descr="churches">
            <a:extLst>
              <a:ext uri="{FF2B5EF4-FFF2-40B4-BE49-F238E27FC236}">
                <a16:creationId xmlns:a16="http://schemas.microsoft.com/office/drawing/2014/main" id="{33DECD54-BFE8-AE4B-A458-90F63B6EAEE6}"/>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3">
            <a:extLst>
              <a:ext uri="{FF2B5EF4-FFF2-40B4-BE49-F238E27FC236}">
                <a16:creationId xmlns:a16="http://schemas.microsoft.com/office/drawing/2014/main" id="{3DD8A7AE-DE73-0640-952F-B040612E2159}"/>
              </a:ext>
            </a:extLst>
          </p:cNvPr>
          <p:cNvSpPr txBox="1">
            <a:spLocks noChangeArrowheads="1"/>
          </p:cNvSpPr>
          <p:nvPr/>
        </p:nvSpPr>
        <p:spPr bwMode="auto">
          <a:xfrm>
            <a:off x="304800" y="990600"/>
            <a:ext cx="8610600" cy="54340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4"/>
            </a:pPr>
            <a:r>
              <a:rPr lang="en-US" altLang="en-US" b="1">
                <a:solidFill>
                  <a:schemeClr val="bg1"/>
                </a:solidFill>
              </a:rPr>
              <a:t>The Resources Bequeathed to Us as a Part of Historically-extended Communities:</a:t>
            </a:r>
            <a:endParaRPr lang="en-US" altLang="en-US">
              <a:solidFill>
                <a:schemeClr val="bg1"/>
              </a:solidFill>
            </a:endParaRPr>
          </a:p>
          <a:p>
            <a:pPr lvl="3" eaLnBrk="1" hangingPunct="1">
              <a:spcBef>
                <a:spcPct val="50000"/>
              </a:spcBef>
              <a:buFontTx/>
              <a:buAutoNum type="alphaLcParenR" startAt="4"/>
            </a:pPr>
            <a:r>
              <a:rPr lang="en-US" altLang="en-US" b="1">
                <a:solidFill>
                  <a:schemeClr val="bg2"/>
                </a:solidFill>
              </a:rPr>
              <a:t>Nation(s):</a:t>
            </a:r>
            <a:endParaRPr lang="th-TH" altLang="en-US" b="1">
              <a:solidFill>
                <a:schemeClr val="bg2"/>
              </a:solidFill>
            </a:endParaRPr>
          </a:p>
          <a:p>
            <a:pPr lvl="3" eaLnBrk="1" hangingPunct="1">
              <a:spcBef>
                <a:spcPct val="50000"/>
              </a:spcBef>
              <a:buFontTx/>
              <a:buAutoNum type="alphaLcParenR" startAt="4"/>
            </a:pPr>
            <a:r>
              <a:rPr lang="en-US" altLang="en-US" b="1">
                <a:solidFill>
                  <a:schemeClr val="bg2"/>
                </a:solidFill>
              </a:rPr>
              <a:t>Global Network(s):</a:t>
            </a:r>
            <a:endParaRPr lang="th-TH" altLang="en-US" b="1">
              <a:solidFill>
                <a:schemeClr val="bg2"/>
              </a:solidFill>
            </a:endParaRPr>
          </a:p>
          <a:p>
            <a:pPr lvl="3" eaLnBrk="1" hangingPunct="1">
              <a:spcBef>
                <a:spcPct val="50000"/>
              </a:spcBef>
              <a:buFontTx/>
              <a:buAutoNum type="alphaLcParenR" startAt="4"/>
            </a:pPr>
            <a:r>
              <a:rPr lang="en-US" altLang="en-US" b="1">
                <a:solidFill>
                  <a:schemeClr val="bg1"/>
                </a:solidFill>
              </a:rPr>
              <a:t>Church(es):</a:t>
            </a:r>
            <a:endParaRPr lang="th-TH" altLang="en-US" b="1">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eneral015">
            <a:extLst>
              <a:ext uri="{FF2B5EF4-FFF2-40B4-BE49-F238E27FC236}">
                <a16:creationId xmlns:a16="http://schemas.microsoft.com/office/drawing/2014/main" id="{9F956A34-A4E9-6841-9A91-034C0F9C2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descr="scripture">
            <a:extLst>
              <a:ext uri="{FF2B5EF4-FFF2-40B4-BE49-F238E27FC236}">
                <a16:creationId xmlns:a16="http://schemas.microsoft.com/office/drawing/2014/main" id="{8BE5E9B5-36BA-CC4E-B547-D1D23D9E38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3">
            <a:extLst>
              <a:ext uri="{FF2B5EF4-FFF2-40B4-BE49-F238E27FC236}">
                <a16:creationId xmlns:a16="http://schemas.microsoft.com/office/drawing/2014/main" id="{FC238567-114D-6449-B44A-DC6209C1475B}"/>
              </a:ext>
            </a:extLst>
          </p:cNvPr>
          <p:cNvSpPr txBox="1">
            <a:spLocks noChangeArrowheads="1"/>
          </p:cNvSpPr>
          <p:nvPr/>
        </p:nvSpPr>
        <p:spPr bwMode="auto">
          <a:xfrm>
            <a:off x="304800" y="990600"/>
            <a:ext cx="86106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a:pPr>
            <a:r>
              <a:rPr lang="en-US" altLang="en-US" b="1">
                <a:solidFill>
                  <a:schemeClr val="bg1"/>
                </a:solidFill>
              </a:rPr>
              <a:t>Certain Basic Starting Points and Assumptions:</a:t>
            </a:r>
          </a:p>
          <a:p>
            <a:pPr lvl="2" eaLnBrk="1" hangingPunct="1">
              <a:spcBef>
                <a:spcPct val="50000"/>
              </a:spcBef>
              <a:buFontTx/>
              <a:buAutoNum type="arabicPeriod" startAt="5"/>
            </a:pPr>
            <a:r>
              <a:rPr lang="en-US" altLang="en-US" b="1">
                <a:solidFill>
                  <a:schemeClr val="bg1"/>
                </a:solidFill>
              </a:rPr>
              <a:t>The Bible as the True, Authoritative, and Transformational Word of God:</a:t>
            </a:r>
            <a:endParaRPr lang="th-TH" altLang="en-US" b="1">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eneral015">
            <a:extLst>
              <a:ext uri="{FF2B5EF4-FFF2-40B4-BE49-F238E27FC236}">
                <a16:creationId xmlns:a16="http://schemas.microsoft.com/office/drawing/2014/main" id="{382E0BA4-954D-CC4F-A0D7-87FB39D0B8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scripture">
            <a:extLst>
              <a:ext uri="{FF2B5EF4-FFF2-40B4-BE49-F238E27FC236}">
                <a16:creationId xmlns:a16="http://schemas.microsoft.com/office/drawing/2014/main" id="{82D5F521-71B0-1B4D-937E-12B0AD94E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3">
            <a:extLst>
              <a:ext uri="{FF2B5EF4-FFF2-40B4-BE49-F238E27FC236}">
                <a16:creationId xmlns:a16="http://schemas.microsoft.com/office/drawing/2014/main" id="{58ACAC6C-B100-2845-A334-AE164C9B8E80}"/>
              </a:ext>
            </a:extLst>
          </p:cNvPr>
          <p:cNvSpPr txBox="1">
            <a:spLocks noChangeArrowheads="1"/>
          </p:cNvSpPr>
          <p:nvPr/>
        </p:nvSpPr>
        <p:spPr bwMode="auto">
          <a:xfrm>
            <a:off x="304800" y="9906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2"/>
            </a:pPr>
            <a:r>
              <a:rPr lang="en-US" altLang="en-US" b="1">
                <a:solidFill>
                  <a:schemeClr val="bg1"/>
                </a:solidFill>
              </a:rPr>
              <a:t>The Bible: A Responsible Interpretive Framework (2 Timothy 3:16-17):</a:t>
            </a:r>
          </a:p>
          <a:p>
            <a:pPr lvl="2" eaLnBrk="1" hangingPunct="1">
              <a:spcBef>
                <a:spcPct val="50000"/>
              </a:spcBef>
              <a:buFontTx/>
              <a:buAutoNum type="arabicPeriod"/>
            </a:pPr>
            <a:r>
              <a:rPr lang="en-US" altLang="en-US" b="1">
                <a:solidFill>
                  <a:schemeClr val="bg1"/>
                </a:solidFill>
              </a:rPr>
              <a:t>Observation:</a:t>
            </a:r>
            <a:endParaRPr lang="th-TH" altLang="en-US" b="1">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eneral015">
            <a:extLst>
              <a:ext uri="{FF2B5EF4-FFF2-40B4-BE49-F238E27FC236}">
                <a16:creationId xmlns:a16="http://schemas.microsoft.com/office/drawing/2014/main" id="{4FB2091A-754C-524F-AA5F-FBB20F9A9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scripture">
            <a:extLst>
              <a:ext uri="{FF2B5EF4-FFF2-40B4-BE49-F238E27FC236}">
                <a16:creationId xmlns:a16="http://schemas.microsoft.com/office/drawing/2014/main" id="{9A055ACB-7CF6-ED4E-90B5-DB1818855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3">
            <a:extLst>
              <a:ext uri="{FF2B5EF4-FFF2-40B4-BE49-F238E27FC236}">
                <a16:creationId xmlns:a16="http://schemas.microsoft.com/office/drawing/2014/main" id="{E376ADEF-3636-744B-8C05-E589BF0E5CEA}"/>
              </a:ext>
            </a:extLst>
          </p:cNvPr>
          <p:cNvSpPr txBox="1">
            <a:spLocks noChangeArrowheads="1"/>
          </p:cNvSpPr>
          <p:nvPr/>
        </p:nvSpPr>
        <p:spPr bwMode="auto">
          <a:xfrm>
            <a:off x="304800" y="990600"/>
            <a:ext cx="8610600" cy="3297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2"/>
            </a:pPr>
            <a:r>
              <a:rPr lang="en-US" altLang="en-US" b="1">
                <a:solidFill>
                  <a:schemeClr val="bg1"/>
                </a:solidFill>
              </a:rPr>
              <a:t>The Bible: A Responsible Interpretive Framework (2 Timothy 3:16-17):</a:t>
            </a:r>
          </a:p>
          <a:p>
            <a:pPr lvl="2" eaLnBrk="1" hangingPunct="1">
              <a:spcBef>
                <a:spcPct val="50000"/>
              </a:spcBef>
              <a:buFontTx/>
              <a:buAutoNum type="arabicPeriod"/>
            </a:pPr>
            <a:r>
              <a:rPr lang="en-US" altLang="en-US" b="1">
                <a:solidFill>
                  <a:schemeClr val="bg2"/>
                </a:solidFill>
              </a:rPr>
              <a:t>Observation:</a:t>
            </a:r>
          </a:p>
          <a:p>
            <a:pPr lvl="2" eaLnBrk="1" hangingPunct="1">
              <a:spcBef>
                <a:spcPct val="50000"/>
              </a:spcBef>
              <a:buFontTx/>
              <a:buAutoNum type="arabicPeriod"/>
            </a:pPr>
            <a:r>
              <a:rPr lang="en-US" altLang="en-US" b="1">
                <a:solidFill>
                  <a:schemeClr val="bg1"/>
                </a:solidFill>
              </a:rPr>
              <a:t>Interpretation: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eneral015">
            <a:extLst>
              <a:ext uri="{FF2B5EF4-FFF2-40B4-BE49-F238E27FC236}">
                <a16:creationId xmlns:a16="http://schemas.microsoft.com/office/drawing/2014/main" id="{6E6F1FF5-FBFF-9842-921F-2C7520D82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scripture">
            <a:extLst>
              <a:ext uri="{FF2B5EF4-FFF2-40B4-BE49-F238E27FC236}">
                <a16:creationId xmlns:a16="http://schemas.microsoft.com/office/drawing/2014/main" id="{F02138F5-4C3E-F545-85FC-47B1B9CD9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3">
            <a:extLst>
              <a:ext uri="{FF2B5EF4-FFF2-40B4-BE49-F238E27FC236}">
                <a16:creationId xmlns:a16="http://schemas.microsoft.com/office/drawing/2014/main" id="{B5D09996-39DF-3344-B6FD-B6CE749BD1D7}"/>
              </a:ext>
            </a:extLst>
          </p:cNvPr>
          <p:cNvSpPr txBox="1">
            <a:spLocks noChangeArrowheads="1"/>
          </p:cNvSpPr>
          <p:nvPr/>
        </p:nvSpPr>
        <p:spPr bwMode="auto">
          <a:xfrm>
            <a:off x="304800" y="990600"/>
            <a:ext cx="8610600" cy="3938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2"/>
            </a:pPr>
            <a:r>
              <a:rPr lang="en-US" altLang="en-US" b="1">
                <a:solidFill>
                  <a:schemeClr val="bg1"/>
                </a:solidFill>
              </a:rPr>
              <a:t>The Bible: A Responsible Interpretive Framework (2 Timothy 3:16-17):</a:t>
            </a:r>
          </a:p>
          <a:p>
            <a:pPr lvl="2" eaLnBrk="1" hangingPunct="1">
              <a:spcBef>
                <a:spcPct val="50000"/>
              </a:spcBef>
              <a:buFontTx/>
              <a:buAutoNum type="arabicPeriod"/>
            </a:pPr>
            <a:r>
              <a:rPr lang="en-US" altLang="en-US" b="1">
                <a:solidFill>
                  <a:schemeClr val="bg2"/>
                </a:solidFill>
              </a:rPr>
              <a:t>Observation:</a:t>
            </a:r>
          </a:p>
          <a:p>
            <a:pPr lvl="2" eaLnBrk="1" hangingPunct="1">
              <a:spcBef>
                <a:spcPct val="50000"/>
              </a:spcBef>
              <a:buFontTx/>
              <a:buAutoNum type="arabicPeriod"/>
            </a:pPr>
            <a:r>
              <a:rPr lang="en-US" altLang="en-US" b="1">
                <a:solidFill>
                  <a:schemeClr val="bg2"/>
                </a:solidFill>
              </a:rPr>
              <a:t>Interpretation:</a:t>
            </a:r>
          </a:p>
          <a:p>
            <a:pPr lvl="2" eaLnBrk="1" hangingPunct="1">
              <a:spcBef>
                <a:spcPct val="50000"/>
              </a:spcBef>
              <a:buFontTx/>
              <a:buAutoNum type="arabicPeriod"/>
            </a:pPr>
            <a:r>
              <a:rPr lang="en-US" altLang="en-US" b="1">
                <a:solidFill>
                  <a:schemeClr val="bg1"/>
                </a:solidFill>
              </a:rPr>
              <a:t>Application:</a:t>
            </a:r>
            <a:endParaRPr lang="th-TH" altLang="en-US" b="1">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eneral015">
            <a:extLst>
              <a:ext uri="{FF2B5EF4-FFF2-40B4-BE49-F238E27FC236}">
                <a16:creationId xmlns:a16="http://schemas.microsoft.com/office/drawing/2014/main" id="{0924E341-FE04-1343-82DA-F90402413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descr="scripture">
            <a:extLst>
              <a:ext uri="{FF2B5EF4-FFF2-40B4-BE49-F238E27FC236}">
                <a16:creationId xmlns:a16="http://schemas.microsoft.com/office/drawing/2014/main" id="{4B271F9A-989A-294F-87B4-CE2493BD1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a:extLst>
              <a:ext uri="{FF2B5EF4-FFF2-40B4-BE49-F238E27FC236}">
                <a16:creationId xmlns:a16="http://schemas.microsoft.com/office/drawing/2014/main" id="{D136CFAD-FD4F-CB46-BABD-8842E0DCDC12}"/>
              </a:ext>
            </a:extLst>
          </p:cNvPr>
          <p:cNvSpPr txBox="1">
            <a:spLocks noChangeArrowheads="1"/>
          </p:cNvSpPr>
          <p:nvPr/>
        </p:nvSpPr>
        <p:spPr bwMode="auto">
          <a:xfrm>
            <a:off x="304800" y="304800"/>
            <a:ext cx="8610600" cy="2870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p>
          <a:p>
            <a:pPr lvl="3" eaLnBrk="1" hangingPunct="1">
              <a:spcBef>
                <a:spcPct val="50000"/>
              </a:spcBef>
              <a:buFontTx/>
              <a:buAutoNum type="alphaLcParenR"/>
            </a:pPr>
            <a:r>
              <a:rPr lang="en-US" altLang="en-US" b="1">
                <a:solidFill>
                  <a:schemeClr val="bg1"/>
                </a:solidFill>
              </a:rPr>
              <a:t>The Bible: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eneral015">
            <a:extLst>
              <a:ext uri="{FF2B5EF4-FFF2-40B4-BE49-F238E27FC236}">
                <a16:creationId xmlns:a16="http://schemas.microsoft.com/office/drawing/2014/main" id="{D0BF47D9-1D94-F343-BD46-A319DD284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A5A320CE-D7FE-484D-94BD-C7394CFE95F3}"/>
              </a:ext>
            </a:extLst>
          </p:cNvPr>
          <p:cNvSpPr txBox="1">
            <a:spLocks noChangeArrowheads="1"/>
          </p:cNvSpPr>
          <p:nvPr/>
        </p:nvSpPr>
        <p:spPr bwMode="auto">
          <a:xfrm>
            <a:off x="304800" y="304800"/>
            <a:ext cx="8610600" cy="3938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p>
          <a:p>
            <a:pPr lvl="3" eaLnBrk="1" hangingPunct="1">
              <a:spcBef>
                <a:spcPct val="50000"/>
              </a:spcBef>
              <a:buFontTx/>
              <a:buAutoNum type="alphaLcParenR"/>
            </a:pPr>
            <a:r>
              <a:rPr lang="en-US" altLang="en-US" b="1">
                <a:solidFill>
                  <a:schemeClr val="bg2"/>
                </a:solidFill>
              </a:rPr>
              <a:t>The Bible:</a:t>
            </a:r>
          </a:p>
          <a:p>
            <a:pPr lvl="3" eaLnBrk="1" hangingPunct="1">
              <a:spcBef>
                <a:spcPct val="50000"/>
              </a:spcBef>
              <a:buFontTx/>
              <a:buAutoNum type="alphaLcParenR"/>
            </a:pPr>
            <a:r>
              <a:rPr lang="en-US" altLang="en-US" b="1">
                <a:solidFill>
                  <a:schemeClr val="bg1"/>
                </a:solidFill>
              </a:rPr>
              <a:t>Philosophy, Worldview, and Experience:</a:t>
            </a:r>
            <a:endParaRPr lang="th-TH" altLang="en-US"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eneral015">
            <a:extLst>
              <a:ext uri="{FF2B5EF4-FFF2-40B4-BE49-F238E27FC236}">
                <a16:creationId xmlns:a16="http://schemas.microsoft.com/office/drawing/2014/main" id="{2463779B-DB24-1540-BE8C-1E9275171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387A9153-570A-1342-B76A-618137105F22}"/>
              </a:ext>
            </a:extLst>
          </p:cNvPr>
          <p:cNvSpPr txBox="1">
            <a:spLocks noChangeArrowheads="1"/>
          </p:cNvSpPr>
          <p:nvPr/>
        </p:nvSpPr>
        <p:spPr bwMode="auto">
          <a:xfrm>
            <a:off x="304800" y="838200"/>
            <a:ext cx="8610600" cy="2014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Potential Problems with the Singular Concept of a Christian Worldview:</a:t>
            </a:r>
          </a:p>
          <a:p>
            <a:pPr lvl="1" eaLnBrk="1" hangingPunct="1">
              <a:spcBef>
                <a:spcPct val="50000"/>
              </a:spcBef>
              <a:buFontTx/>
              <a:buAutoNum type="alphaUcPeriod"/>
            </a:pPr>
            <a:r>
              <a:rPr lang="en-US" altLang="en-US" b="1">
                <a:solidFill>
                  <a:schemeClr val="bg1"/>
                </a:solidFill>
              </a:rPr>
              <a:t>Culture is a vital and inseparable aspect of worldview formation and utilization.</a:t>
            </a: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eneral015">
            <a:extLst>
              <a:ext uri="{FF2B5EF4-FFF2-40B4-BE49-F238E27FC236}">
                <a16:creationId xmlns:a16="http://schemas.microsoft.com/office/drawing/2014/main" id="{DB0C30D4-1757-E342-A84A-F5276FBB2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9E6D649B-D527-E247-AE8B-C30B11C56847}"/>
              </a:ext>
            </a:extLst>
          </p:cNvPr>
          <p:cNvSpPr txBox="1">
            <a:spLocks noChangeArrowheads="1"/>
          </p:cNvSpPr>
          <p:nvPr/>
        </p:nvSpPr>
        <p:spPr bwMode="auto">
          <a:xfrm>
            <a:off x="304800" y="304800"/>
            <a:ext cx="8610600" cy="45799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p>
          <a:p>
            <a:pPr lvl="3" eaLnBrk="1" hangingPunct="1">
              <a:spcBef>
                <a:spcPct val="50000"/>
              </a:spcBef>
              <a:buFontTx/>
              <a:buAutoNum type="alphaLcParenR"/>
            </a:pPr>
            <a:r>
              <a:rPr lang="en-US" altLang="en-US" b="1">
                <a:solidFill>
                  <a:schemeClr val="bg2"/>
                </a:solidFill>
              </a:rPr>
              <a:t>The Bible:</a:t>
            </a:r>
          </a:p>
          <a:p>
            <a:pPr lvl="3" eaLnBrk="1" hangingPunct="1">
              <a:spcBef>
                <a:spcPct val="50000"/>
              </a:spcBef>
              <a:buFontTx/>
              <a:buAutoNum type="alphaLcParenR"/>
            </a:pPr>
            <a:r>
              <a:rPr lang="en-US" altLang="en-US" b="1">
                <a:solidFill>
                  <a:schemeClr val="bg2"/>
                </a:solidFill>
              </a:rPr>
              <a:t>Philosophy, Worldview, and Experience:</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History and Community:</a:t>
            </a:r>
            <a:endParaRPr lang="th-TH" altLang="en-US" b="1">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eneral015">
            <a:extLst>
              <a:ext uri="{FF2B5EF4-FFF2-40B4-BE49-F238E27FC236}">
                <a16:creationId xmlns:a16="http://schemas.microsoft.com/office/drawing/2014/main" id="{E3215565-88D4-A34C-A95F-367241BAD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head_and_brain">
            <a:extLst>
              <a:ext uri="{FF2B5EF4-FFF2-40B4-BE49-F238E27FC236}">
                <a16:creationId xmlns:a16="http://schemas.microsoft.com/office/drawing/2014/main" id="{9965BCB0-494D-3D48-81DF-D182922EA521}"/>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
            <a:extLst>
              <a:ext uri="{FF2B5EF4-FFF2-40B4-BE49-F238E27FC236}">
                <a16:creationId xmlns:a16="http://schemas.microsoft.com/office/drawing/2014/main" id="{0238049B-CD7B-6943-8BF9-D81F5AA19EFF}"/>
              </a:ext>
            </a:extLst>
          </p:cNvPr>
          <p:cNvSpPr txBox="1">
            <a:spLocks noChangeArrowheads="1"/>
          </p:cNvSpPr>
          <p:nvPr/>
        </p:nvSpPr>
        <p:spPr bwMode="auto">
          <a:xfrm>
            <a:off x="304800" y="304800"/>
            <a:ext cx="8610600" cy="5648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p>
          <a:p>
            <a:pPr lvl="3" eaLnBrk="1" hangingPunct="1">
              <a:spcBef>
                <a:spcPct val="50000"/>
              </a:spcBef>
              <a:buFontTx/>
              <a:buAutoNum type="alphaLcParenR"/>
            </a:pPr>
            <a:r>
              <a:rPr lang="en-US" altLang="en-US" b="1">
                <a:solidFill>
                  <a:schemeClr val="bg2"/>
                </a:solidFill>
              </a:rPr>
              <a:t>The Bible:</a:t>
            </a:r>
          </a:p>
          <a:p>
            <a:pPr lvl="3" eaLnBrk="1" hangingPunct="1">
              <a:spcBef>
                <a:spcPct val="50000"/>
              </a:spcBef>
              <a:buFontTx/>
              <a:buAutoNum type="alphaLcParenR"/>
            </a:pPr>
            <a:r>
              <a:rPr lang="en-US" altLang="en-US" b="1">
                <a:solidFill>
                  <a:schemeClr val="bg2"/>
                </a:solidFill>
              </a:rPr>
              <a:t>Philosophy, Worldview, and Experience:</a:t>
            </a:r>
            <a:endParaRPr lang="th-TH" altLang="en-US" b="1">
              <a:solidFill>
                <a:schemeClr val="bg2"/>
              </a:solidFill>
            </a:endParaRPr>
          </a:p>
          <a:p>
            <a:pPr lvl="3" eaLnBrk="1" hangingPunct="1">
              <a:spcBef>
                <a:spcPct val="50000"/>
              </a:spcBef>
              <a:buFontTx/>
              <a:buAutoNum type="alphaLcParenR"/>
            </a:pPr>
            <a:r>
              <a:rPr lang="en-US" altLang="en-US" b="1">
                <a:solidFill>
                  <a:schemeClr val="bg2"/>
                </a:solidFill>
              </a:rPr>
              <a:t>History and Community:</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Rationality, Knowledge, Analysis, and Synthesis/Organization:</a:t>
            </a:r>
            <a:endParaRPr lang="th-TH" altLang="en-US">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eneral015">
            <a:extLst>
              <a:ext uri="{FF2B5EF4-FFF2-40B4-BE49-F238E27FC236}">
                <a16:creationId xmlns:a16="http://schemas.microsoft.com/office/drawing/2014/main" id="{61ABD341-7E41-3742-B882-12CE5C554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3">
            <a:extLst>
              <a:ext uri="{FF2B5EF4-FFF2-40B4-BE49-F238E27FC236}">
                <a16:creationId xmlns:a16="http://schemas.microsoft.com/office/drawing/2014/main" id="{9FF045CF-012E-0149-9132-163C478D87DE}"/>
              </a:ext>
            </a:extLst>
          </p:cNvPr>
          <p:cNvSpPr txBox="1">
            <a:spLocks noChangeArrowheads="1"/>
          </p:cNvSpPr>
          <p:nvPr/>
        </p:nvSpPr>
        <p:spPr bwMode="auto">
          <a:xfrm>
            <a:off x="304800" y="304800"/>
            <a:ext cx="8610600" cy="2870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endParaRPr lang="th-TH" altLang="en-US" b="1">
              <a:solidFill>
                <a:schemeClr val="bg2"/>
              </a:solidFill>
            </a:endParaRPr>
          </a:p>
          <a:p>
            <a:pPr lvl="3" eaLnBrk="1" hangingPunct="1">
              <a:spcBef>
                <a:spcPct val="50000"/>
              </a:spcBef>
              <a:buFontTx/>
              <a:buAutoNum type="alphaLcParenR" startAt="5"/>
            </a:pPr>
            <a:r>
              <a:rPr lang="en-US" altLang="en-US" b="1">
                <a:solidFill>
                  <a:schemeClr val="bg1"/>
                </a:solidFill>
              </a:rPr>
              <a:t>Godliness:</a:t>
            </a:r>
            <a:endParaRPr lang="th-TH" altLang="en-US">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eneral015">
            <a:extLst>
              <a:ext uri="{FF2B5EF4-FFF2-40B4-BE49-F238E27FC236}">
                <a16:creationId xmlns:a16="http://schemas.microsoft.com/office/drawing/2014/main" id="{9B840274-7F22-CD4B-8A62-4ADDC0783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a:extLst>
              <a:ext uri="{FF2B5EF4-FFF2-40B4-BE49-F238E27FC236}">
                <a16:creationId xmlns:a16="http://schemas.microsoft.com/office/drawing/2014/main" id="{C6434C03-346E-904A-8BA9-3300ACD6053F}"/>
              </a:ext>
            </a:extLst>
          </p:cNvPr>
          <p:cNvSpPr txBox="1">
            <a:spLocks noChangeArrowheads="1"/>
          </p:cNvSpPr>
          <p:nvPr/>
        </p:nvSpPr>
        <p:spPr bwMode="auto">
          <a:xfrm>
            <a:off x="304800" y="304800"/>
            <a:ext cx="8610600" cy="3511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540000" indent="-711200" eaLnBrk="0" hangingPunct="0">
              <a:defRPr sz="2800">
                <a:solidFill>
                  <a:schemeClr val="tx1"/>
                </a:solidFill>
                <a:latin typeface="Arial" panose="020B0604020202020204" pitchFamily="34" charset="0"/>
                <a:cs typeface="Angsana New" panose="02020603050405020304" pitchFamily="18" charset="-34"/>
              </a:defRPr>
            </a:lvl5pPr>
            <a:lvl6pPr marL="29972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34544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9116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43688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endParaRPr lang="th-TH" altLang="en-US" b="1">
              <a:solidFill>
                <a:schemeClr val="bg2"/>
              </a:solidFill>
            </a:endParaRPr>
          </a:p>
          <a:p>
            <a:pPr lvl="3" eaLnBrk="1" hangingPunct="1">
              <a:spcBef>
                <a:spcPct val="50000"/>
              </a:spcBef>
              <a:buFontTx/>
              <a:buAutoNum type="alphaLcParenR" startAt="5"/>
            </a:pPr>
            <a:r>
              <a:rPr lang="en-US" altLang="en-US" b="1">
                <a:solidFill>
                  <a:schemeClr val="bg1"/>
                </a:solidFill>
              </a:rPr>
              <a:t>Godliness:</a:t>
            </a:r>
          </a:p>
          <a:p>
            <a:pPr lvl="4" eaLnBrk="1" hangingPunct="1">
              <a:spcBef>
                <a:spcPct val="50000"/>
              </a:spcBef>
              <a:buFontTx/>
              <a:buAutoNum type="arabicParenR"/>
            </a:pPr>
            <a:r>
              <a:rPr lang="en-US" altLang="en-US" b="1">
                <a:solidFill>
                  <a:schemeClr val="bg1"/>
                </a:solidFill>
              </a:rPr>
              <a:t>Humility/Teachability:</a:t>
            </a:r>
            <a:endParaRPr lang="th-TH" altLang="en-US">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eneral015">
            <a:extLst>
              <a:ext uri="{FF2B5EF4-FFF2-40B4-BE49-F238E27FC236}">
                <a16:creationId xmlns:a16="http://schemas.microsoft.com/office/drawing/2014/main" id="{C8EF6871-94E5-5D4A-93D0-52489A576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a:extLst>
              <a:ext uri="{FF2B5EF4-FFF2-40B4-BE49-F238E27FC236}">
                <a16:creationId xmlns:a16="http://schemas.microsoft.com/office/drawing/2014/main" id="{F4E21816-3B3F-1345-97CF-F03D3F941FB9}"/>
              </a:ext>
            </a:extLst>
          </p:cNvPr>
          <p:cNvSpPr txBox="1">
            <a:spLocks noChangeArrowheads="1"/>
          </p:cNvSpPr>
          <p:nvPr/>
        </p:nvSpPr>
        <p:spPr bwMode="auto">
          <a:xfrm>
            <a:off x="304800" y="304800"/>
            <a:ext cx="8610600" cy="5221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540000" indent="-711200" eaLnBrk="0" hangingPunct="0">
              <a:defRPr sz="2800">
                <a:solidFill>
                  <a:schemeClr val="tx1"/>
                </a:solidFill>
                <a:latin typeface="Arial" panose="020B0604020202020204" pitchFamily="34" charset="0"/>
                <a:cs typeface="Angsana New" panose="02020603050405020304" pitchFamily="18" charset="-34"/>
              </a:defRPr>
            </a:lvl5pPr>
            <a:lvl6pPr marL="29972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34544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9116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43688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endParaRPr lang="th-TH" altLang="en-US" b="1">
              <a:solidFill>
                <a:schemeClr val="bg2"/>
              </a:solidFill>
            </a:endParaRPr>
          </a:p>
          <a:p>
            <a:pPr lvl="3" eaLnBrk="1" hangingPunct="1">
              <a:spcBef>
                <a:spcPct val="50000"/>
              </a:spcBef>
              <a:buFontTx/>
              <a:buAutoNum type="alphaLcParenR" startAt="5"/>
            </a:pPr>
            <a:r>
              <a:rPr lang="en-US" altLang="en-US" b="1">
                <a:solidFill>
                  <a:schemeClr val="bg1"/>
                </a:solidFill>
              </a:rPr>
              <a:t>Godliness:</a:t>
            </a:r>
          </a:p>
          <a:p>
            <a:pPr lvl="4" eaLnBrk="1" hangingPunct="1">
              <a:spcBef>
                <a:spcPct val="50000"/>
              </a:spcBef>
              <a:buFontTx/>
              <a:buAutoNum type="arabicParenR"/>
            </a:pPr>
            <a:r>
              <a:rPr lang="en-US" altLang="en-US" b="1">
                <a:solidFill>
                  <a:schemeClr val="bg2"/>
                </a:solidFill>
              </a:rPr>
              <a:t>Humility/Teachability:</a:t>
            </a:r>
          </a:p>
          <a:p>
            <a:pPr lvl="4" eaLnBrk="1" hangingPunct="1">
              <a:spcBef>
                <a:spcPct val="50000"/>
              </a:spcBef>
              <a:buFontTx/>
              <a:buAutoNum type="arabicParenR"/>
            </a:pPr>
            <a:r>
              <a:rPr lang="en-US" altLang="en-US" b="1">
                <a:solidFill>
                  <a:schemeClr val="bg1"/>
                </a:solidFill>
              </a:rPr>
              <a:t>A Life of Practiced Spiritual Disciplines:</a:t>
            </a:r>
          </a:p>
          <a:p>
            <a:pPr lvl="4" eaLnBrk="1" hangingPunct="1">
              <a:spcBef>
                <a:spcPct val="50000"/>
              </a:spcBef>
            </a:pPr>
            <a:endParaRPr lang="th-TH" altLang="en-US">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eneral015">
            <a:extLst>
              <a:ext uri="{FF2B5EF4-FFF2-40B4-BE49-F238E27FC236}">
                <a16:creationId xmlns:a16="http://schemas.microsoft.com/office/drawing/2014/main" id="{82A4437C-C012-224F-877F-2ED88A507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A0A3585F-1A94-D94F-92AF-0121C32D9AFF}"/>
              </a:ext>
            </a:extLst>
          </p:cNvPr>
          <p:cNvSpPr txBox="1">
            <a:spLocks noChangeArrowheads="1"/>
          </p:cNvSpPr>
          <p:nvPr/>
        </p:nvSpPr>
        <p:spPr bwMode="auto">
          <a:xfrm>
            <a:off x="304800" y="304800"/>
            <a:ext cx="8610600" cy="58626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540000" indent="-711200" eaLnBrk="0" hangingPunct="0">
              <a:defRPr sz="2800">
                <a:solidFill>
                  <a:schemeClr val="tx1"/>
                </a:solidFill>
                <a:latin typeface="Arial" panose="020B0604020202020204" pitchFamily="34" charset="0"/>
                <a:cs typeface="Angsana New" panose="02020603050405020304" pitchFamily="18" charset="-34"/>
              </a:defRPr>
            </a:lvl5pPr>
            <a:lvl6pPr marL="29972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34544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9116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4368800" indent="-7112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a:pPr>
            <a:r>
              <a:rPr lang="en-US" altLang="en-US" b="1">
                <a:solidFill>
                  <a:schemeClr val="bg1"/>
                </a:solidFill>
              </a:rPr>
              <a:t>Basic Elements of Good Theology:</a:t>
            </a:r>
            <a:endParaRPr lang="th-TH" altLang="en-US" b="1">
              <a:solidFill>
                <a:schemeClr val="bg2"/>
              </a:solidFill>
            </a:endParaRPr>
          </a:p>
          <a:p>
            <a:pPr lvl="3" eaLnBrk="1" hangingPunct="1">
              <a:spcBef>
                <a:spcPct val="50000"/>
              </a:spcBef>
              <a:buFontTx/>
              <a:buAutoNum type="alphaLcParenR" startAt="5"/>
            </a:pPr>
            <a:r>
              <a:rPr lang="en-US" altLang="en-US" b="1">
                <a:solidFill>
                  <a:schemeClr val="bg1"/>
                </a:solidFill>
              </a:rPr>
              <a:t>Godliness:</a:t>
            </a:r>
          </a:p>
          <a:p>
            <a:pPr lvl="4" eaLnBrk="1" hangingPunct="1">
              <a:spcBef>
                <a:spcPct val="50000"/>
              </a:spcBef>
              <a:buFontTx/>
              <a:buAutoNum type="arabicParenR"/>
            </a:pPr>
            <a:r>
              <a:rPr lang="en-US" altLang="en-US" b="1">
                <a:solidFill>
                  <a:schemeClr val="bg2"/>
                </a:solidFill>
              </a:rPr>
              <a:t>Humility/Teachability:</a:t>
            </a:r>
          </a:p>
          <a:p>
            <a:pPr lvl="4" eaLnBrk="1" hangingPunct="1">
              <a:spcBef>
                <a:spcPct val="50000"/>
              </a:spcBef>
              <a:buFontTx/>
              <a:buAutoNum type="arabicParenR"/>
            </a:pPr>
            <a:r>
              <a:rPr lang="en-US" altLang="en-US" b="1">
                <a:solidFill>
                  <a:schemeClr val="bg2"/>
                </a:solidFill>
              </a:rPr>
              <a:t>A Life of Practiced Spiritual Disciplines:</a:t>
            </a:r>
          </a:p>
          <a:p>
            <a:pPr lvl="4" eaLnBrk="1" hangingPunct="1">
              <a:spcBef>
                <a:spcPct val="50000"/>
              </a:spcBef>
              <a:buFontTx/>
              <a:buAutoNum type="arabicParenR"/>
            </a:pPr>
            <a:r>
              <a:rPr lang="en-US" altLang="en-US" b="1">
                <a:solidFill>
                  <a:schemeClr val="bg1"/>
                </a:solidFill>
              </a:rPr>
              <a:t>Intimacy with God:</a:t>
            </a:r>
          </a:p>
          <a:p>
            <a:pPr lvl="4" eaLnBrk="1" hangingPunct="1">
              <a:spcBef>
                <a:spcPct val="50000"/>
              </a:spcBef>
            </a:pPr>
            <a:endParaRPr lang="th-TH" altLang="en-US">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General015">
            <a:extLst>
              <a:ext uri="{FF2B5EF4-FFF2-40B4-BE49-F238E27FC236}">
                <a16:creationId xmlns:a16="http://schemas.microsoft.com/office/drawing/2014/main" id="{64A67528-2068-3E49-8B73-A40FE60D4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F8F47427-2EBE-2C4F-852A-265E1B52C8A2}"/>
              </a:ext>
            </a:extLst>
          </p:cNvPr>
          <p:cNvSpPr txBox="1">
            <a:spLocks noChangeArrowheads="1"/>
          </p:cNvSpPr>
          <p:nvPr/>
        </p:nvSpPr>
        <p:spPr bwMode="auto">
          <a:xfrm>
            <a:off x="304800" y="762000"/>
            <a:ext cx="8610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startAt="2"/>
            </a:pPr>
            <a:r>
              <a:rPr lang="en-US" altLang="en-US" b="1">
                <a:solidFill>
                  <a:schemeClr val="bg1"/>
                </a:solidFill>
              </a:rPr>
              <a:t>A Simplified Theological Method (IDEA):</a:t>
            </a:r>
          </a:p>
          <a:p>
            <a:pPr lvl="3" eaLnBrk="1" hangingPunct="1">
              <a:spcBef>
                <a:spcPct val="50000"/>
              </a:spcBef>
              <a:buFontTx/>
              <a:buAutoNum type="alphaLcParenR"/>
            </a:pPr>
            <a:r>
              <a:rPr lang="en-US" altLang="en-US" b="1" i="1" u="sng">
                <a:solidFill>
                  <a:schemeClr val="bg1"/>
                </a:solidFill>
              </a:rPr>
              <a:t>I</a:t>
            </a:r>
            <a:r>
              <a:rPr lang="en-US" altLang="en-US" b="1" i="1">
                <a:solidFill>
                  <a:schemeClr val="bg1"/>
                </a:solidFill>
              </a:rPr>
              <a:t>dentify</a:t>
            </a:r>
            <a:r>
              <a:rPr lang="en-US" altLang="en-US" b="1">
                <a:solidFill>
                  <a:schemeClr val="bg1"/>
                </a:solidFill>
              </a:rPr>
              <a:t> an issue and the various historical and contemporary approaches to it.</a:t>
            </a:r>
            <a:endParaRPr lang="th-TH" altLang="en-US" b="1">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General015">
            <a:extLst>
              <a:ext uri="{FF2B5EF4-FFF2-40B4-BE49-F238E27FC236}">
                <a16:creationId xmlns:a16="http://schemas.microsoft.com/office/drawing/2014/main" id="{35FA643A-3EC3-D241-A7B4-9DD5E34727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scripture">
            <a:extLst>
              <a:ext uri="{FF2B5EF4-FFF2-40B4-BE49-F238E27FC236}">
                <a16:creationId xmlns:a16="http://schemas.microsoft.com/office/drawing/2014/main" id="{80E14C6D-DA9A-4940-B99A-AFDF0B0E6B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a:extLst>
              <a:ext uri="{FF2B5EF4-FFF2-40B4-BE49-F238E27FC236}">
                <a16:creationId xmlns:a16="http://schemas.microsoft.com/office/drawing/2014/main" id="{3098B480-DF97-A347-AF02-7BD798992E9B}"/>
              </a:ext>
            </a:extLst>
          </p:cNvPr>
          <p:cNvSpPr txBox="1">
            <a:spLocks noChangeArrowheads="1"/>
          </p:cNvSpPr>
          <p:nvPr/>
        </p:nvSpPr>
        <p:spPr bwMode="auto">
          <a:xfrm>
            <a:off x="304800" y="762000"/>
            <a:ext cx="8610600" cy="5219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startAt="2"/>
            </a:pPr>
            <a:r>
              <a:rPr lang="en-US" altLang="en-US" b="1">
                <a:solidFill>
                  <a:schemeClr val="bg1"/>
                </a:solidFill>
              </a:rPr>
              <a:t>A Simplified Theological Method (IDEA):</a:t>
            </a:r>
          </a:p>
          <a:p>
            <a:pPr lvl="3" eaLnBrk="1" hangingPunct="1">
              <a:spcBef>
                <a:spcPct val="50000"/>
              </a:spcBef>
              <a:buFontTx/>
              <a:buAutoNum type="alphaLcParenR"/>
            </a:pPr>
            <a:r>
              <a:rPr lang="en-US" altLang="en-US" b="1" i="1" u="sng">
                <a:solidFill>
                  <a:schemeClr val="bg2"/>
                </a:solidFill>
              </a:rPr>
              <a:t>I</a:t>
            </a:r>
            <a:r>
              <a:rPr lang="en-US" altLang="en-US" b="1" i="1">
                <a:solidFill>
                  <a:schemeClr val="bg2"/>
                </a:solidFill>
              </a:rPr>
              <a:t>dentify</a:t>
            </a:r>
            <a:r>
              <a:rPr lang="en-US" altLang="en-US" b="1">
                <a:solidFill>
                  <a:schemeClr val="bg2"/>
                </a:solidFill>
              </a:rPr>
              <a:t> an issue and the various historical and contemporary approaches to it.</a:t>
            </a:r>
          </a:p>
          <a:p>
            <a:pPr lvl="3" eaLnBrk="1" hangingPunct="1">
              <a:spcBef>
                <a:spcPct val="50000"/>
              </a:spcBef>
              <a:buFontTx/>
              <a:buAutoNum type="alphaLcParenR"/>
            </a:pPr>
            <a:r>
              <a:rPr lang="en-US" altLang="en-US" b="1" i="1" u="sng">
                <a:solidFill>
                  <a:schemeClr val="bg1"/>
                </a:solidFill>
              </a:rPr>
              <a:t>D</a:t>
            </a:r>
            <a:r>
              <a:rPr lang="en-US" altLang="en-US" b="1" i="1">
                <a:solidFill>
                  <a:schemeClr val="bg1"/>
                </a:solidFill>
              </a:rPr>
              <a:t>iscover</a:t>
            </a:r>
            <a:r>
              <a:rPr lang="en-US" altLang="en-US" b="1">
                <a:solidFill>
                  <a:schemeClr val="bg1"/>
                </a:solidFill>
              </a:rPr>
              <a:t> the biblical teaching on the issue in both Old and New Testaments.</a:t>
            </a:r>
            <a:endParaRPr lang="th-TH" altLang="en-US" b="1">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eneral015">
            <a:extLst>
              <a:ext uri="{FF2B5EF4-FFF2-40B4-BE49-F238E27FC236}">
                <a16:creationId xmlns:a16="http://schemas.microsoft.com/office/drawing/2014/main" id="{13F71830-27E5-C84D-AAAC-362C075690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51BE9A65-D6C1-4746-A2B5-725B2ECB364B}"/>
              </a:ext>
            </a:extLst>
          </p:cNvPr>
          <p:cNvSpPr txBox="1">
            <a:spLocks noChangeArrowheads="1"/>
          </p:cNvSpPr>
          <p:nvPr/>
        </p:nvSpPr>
        <p:spPr bwMode="auto">
          <a:xfrm>
            <a:off x="304800" y="762000"/>
            <a:ext cx="8610600" cy="3297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startAt="2"/>
            </a:pPr>
            <a:r>
              <a:rPr lang="en-US" altLang="en-US" b="1">
                <a:solidFill>
                  <a:schemeClr val="bg1"/>
                </a:solidFill>
              </a:rPr>
              <a:t>A Simplified Theological Method (IDEA):</a:t>
            </a:r>
          </a:p>
          <a:p>
            <a:pPr lvl="3" eaLnBrk="1" hangingPunct="1">
              <a:spcBef>
                <a:spcPct val="50000"/>
              </a:spcBef>
              <a:buFontTx/>
              <a:buAutoNum type="alphaLcParenR" startAt="3"/>
            </a:pPr>
            <a:r>
              <a:rPr lang="en-US" altLang="en-US" b="1" i="1" u="sng">
                <a:solidFill>
                  <a:schemeClr val="bg1"/>
                </a:solidFill>
              </a:rPr>
              <a:t>E</a:t>
            </a:r>
            <a:r>
              <a:rPr lang="en-US" altLang="en-US" b="1" i="1">
                <a:solidFill>
                  <a:schemeClr val="bg1"/>
                </a:solidFill>
              </a:rPr>
              <a:t>stablish</a:t>
            </a:r>
            <a:r>
              <a:rPr lang="en-US" altLang="en-US" b="1">
                <a:solidFill>
                  <a:schemeClr val="bg1"/>
                </a:solidFill>
              </a:rPr>
              <a:t> a theological summary and response to the issue.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General015">
            <a:extLst>
              <a:ext uri="{FF2B5EF4-FFF2-40B4-BE49-F238E27FC236}">
                <a16:creationId xmlns:a16="http://schemas.microsoft.com/office/drawing/2014/main" id="{9BD17707-DED1-E242-8AF0-44AB81295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0DE5C0F0-BBEE-9E45-B65A-A28D872A2BDA}"/>
              </a:ext>
            </a:extLst>
          </p:cNvPr>
          <p:cNvSpPr txBox="1">
            <a:spLocks noChangeArrowheads="1"/>
          </p:cNvSpPr>
          <p:nvPr/>
        </p:nvSpPr>
        <p:spPr bwMode="auto">
          <a:xfrm>
            <a:off x="304800" y="762000"/>
            <a:ext cx="8610600" cy="4365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Some Crucial Tools for Putting and Keeping Us on the Right Pathway:</a:t>
            </a:r>
          </a:p>
          <a:p>
            <a:pPr lvl="1" eaLnBrk="1" hangingPunct="1">
              <a:spcBef>
                <a:spcPct val="50000"/>
              </a:spcBef>
              <a:buFontTx/>
              <a:buAutoNum type="alphaUcPeriod" startAt="3"/>
            </a:pPr>
            <a:r>
              <a:rPr lang="en-US" altLang="en-US" b="1">
                <a:solidFill>
                  <a:schemeClr val="bg1"/>
                </a:solidFill>
              </a:rPr>
              <a:t>A Sound Theological Method:</a:t>
            </a:r>
          </a:p>
          <a:p>
            <a:pPr lvl="2" eaLnBrk="1" hangingPunct="1">
              <a:spcBef>
                <a:spcPct val="50000"/>
              </a:spcBef>
              <a:buFontTx/>
              <a:buAutoNum type="arabicPeriod" startAt="2"/>
            </a:pPr>
            <a:r>
              <a:rPr lang="en-US" altLang="en-US" b="1">
                <a:solidFill>
                  <a:schemeClr val="bg1"/>
                </a:solidFill>
              </a:rPr>
              <a:t>A Simplified Theological Method (IDEA):</a:t>
            </a:r>
          </a:p>
          <a:p>
            <a:pPr lvl="3" eaLnBrk="1" hangingPunct="1">
              <a:spcBef>
                <a:spcPct val="50000"/>
              </a:spcBef>
              <a:buFontTx/>
              <a:buAutoNum type="alphaLcParenR" startAt="3"/>
            </a:pPr>
            <a:r>
              <a:rPr lang="en-US" altLang="en-US" b="1" i="1" u="sng">
                <a:solidFill>
                  <a:schemeClr val="bg2"/>
                </a:solidFill>
              </a:rPr>
              <a:t>E</a:t>
            </a:r>
            <a:r>
              <a:rPr lang="en-US" altLang="en-US" b="1" i="1">
                <a:solidFill>
                  <a:schemeClr val="bg2"/>
                </a:solidFill>
              </a:rPr>
              <a:t>stablish</a:t>
            </a:r>
            <a:r>
              <a:rPr lang="en-US" altLang="en-US" b="1">
                <a:solidFill>
                  <a:schemeClr val="bg2"/>
                </a:solidFill>
              </a:rPr>
              <a:t> a theological summary and response to the issue.</a:t>
            </a:r>
          </a:p>
          <a:p>
            <a:pPr lvl="3" eaLnBrk="1" hangingPunct="1">
              <a:spcBef>
                <a:spcPct val="50000"/>
              </a:spcBef>
              <a:buFontTx/>
              <a:buAutoNum type="alphaLcParenR" startAt="3"/>
            </a:pPr>
            <a:r>
              <a:rPr lang="en-US" altLang="en-US" b="1" i="1" u="sng">
                <a:solidFill>
                  <a:schemeClr val="bg1"/>
                </a:solidFill>
              </a:rPr>
              <a:t>A</a:t>
            </a:r>
            <a:r>
              <a:rPr lang="en-US" altLang="en-US" b="1" i="1">
                <a:solidFill>
                  <a:schemeClr val="bg1"/>
                </a:solidFill>
              </a:rPr>
              <a:t>pply</a:t>
            </a:r>
            <a:r>
              <a:rPr lang="en-US" altLang="en-US" b="1">
                <a:solidFill>
                  <a:schemeClr val="bg1"/>
                </a:solidFill>
              </a:rPr>
              <a:t> the truth you have discovered both personally and corporately.</a:t>
            </a:r>
            <a:endParaRPr lang="th-TH" altLang="en-US">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neral015">
            <a:extLst>
              <a:ext uri="{FF2B5EF4-FFF2-40B4-BE49-F238E27FC236}">
                <a16:creationId xmlns:a16="http://schemas.microsoft.com/office/drawing/2014/main" id="{E351FA74-BA1F-3548-B6A9-8BF0AE763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5B4A3C96-DDF9-1940-B5F0-59242BEA441C}"/>
              </a:ext>
            </a:extLst>
          </p:cNvPr>
          <p:cNvSpPr txBox="1">
            <a:spLocks noChangeArrowheads="1"/>
          </p:cNvSpPr>
          <p:nvPr/>
        </p:nvSpPr>
        <p:spPr bwMode="auto">
          <a:xfrm>
            <a:off x="304800" y="838200"/>
            <a:ext cx="8610600" cy="3509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Potential Problems with the Singular Concept of a Christian Worldview:</a:t>
            </a:r>
          </a:p>
          <a:p>
            <a:pPr lvl="1" eaLnBrk="1" hangingPunct="1">
              <a:spcBef>
                <a:spcPct val="50000"/>
              </a:spcBef>
              <a:buFontTx/>
              <a:buAutoNum type="alphaUcPeriod"/>
            </a:pPr>
            <a:r>
              <a:rPr lang="en-US" altLang="en-US" b="1">
                <a:solidFill>
                  <a:schemeClr val="bg2"/>
                </a:solidFill>
              </a:rPr>
              <a:t>Culture is a vital and inseparable aspect of worldview formation and utilization.</a:t>
            </a:r>
            <a:endParaRPr lang="en-US" altLang="en-US">
              <a:solidFill>
                <a:schemeClr val="bg2"/>
              </a:solidFill>
            </a:endParaRPr>
          </a:p>
          <a:p>
            <a:pPr lvl="1" eaLnBrk="1" hangingPunct="1">
              <a:spcBef>
                <a:spcPct val="50000"/>
              </a:spcBef>
              <a:buFontTx/>
              <a:buAutoNum type="alphaUcPeriod"/>
            </a:pPr>
            <a:r>
              <a:rPr lang="en-US" altLang="en-US" b="1">
                <a:solidFill>
                  <a:schemeClr val="bg1"/>
                </a:solidFill>
              </a:rPr>
              <a:t>There are (and have been and will continue to be) numerous distinct cultures around the world.</a:t>
            </a:r>
            <a:endParaRPr lang="th-TH" altLang="en-US" b="1">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General015">
            <a:extLst>
              <a:ext uri="{FF2B5EF4-FFF2-40B4-BE49-F238E27FC236}">
                <a16:creationId xmlns:a16="http://schemas.microsoft.com/office/drawing/2014/main" id="{D0AE4218-445F-6448-A039-A8420E227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7" descr="Faculty_Horton_PrintVersion">
            <a:extLst>
              <a:ext uri="{FF2B5EF4-FFF2-40B4-BE49-F238E27FC236}">
                <a16:creationId xmlns:a16="http://schemas.microsoft.com/office/drawing/2014/main" id="{74599A18-9043-BD47-978D-B61A5860F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76800"/>
            <a:ext cx="13033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a:extLst>
              <a:ext uri="{FF2B5EF4-FFF2-40B4-BE49-F238E27FC236}">
                <a16:creationId xmlns:a16="http://schemas.microsoft.com/office/drawing/2014/main" id="{F9E29806-B94D-E247-8A66-1E1562BA03F6}"/>
              </a:ext>
            </a:extLst>
          </p:cNvPr>
          <p:cNvSpPr txBox="1">
            <a:spLocks noChangeArrowheads="1"/>
          </p:cNvSpPr>
          <p:nvPr/>
        </p:nvSpPr>
        <p:spPr bwMode="auto">
          <a:xfrm>
            <a:off x="304800" y="762000"/>
            <a:ext cx="86106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endParaRPr lang="en-US" altLang="en-US" b="1">
              <a:solidFill>
                <a:schemeClr val="bg1"/>
              </a:solidFill>
            </a:endParaRPr>
          </a:p>
        </p:txBody>
      </p:sp>
      <p:sp>
        <p:nvSpPr>
          <p:cNvPr id="41989" name="Text Box 6">
            <a:extLst>
              <a:ext uri="{FF2B5EF4-FFF2-40B4-BE49-F238E27FC236}">
                <a16:creationId xmlns:a16="http://schemas.microsoft.com/office/drawing/2014/main" id="{64A2921F-E2D0-894B-BDAE-4ACFD309F62E}"/>
              </a:ext>
            </a:extLst>
          </p:cNvPr>
          <p:cNvSpPr txBox="1">
            <a:spLocks noChangeArrowheads="1"/>
          </p:cNvSpPr>
          <p:nvPr/>
        </p:nvSpPr>
        <p:spPr bwMode="auto">
          <a:xfrm>
            <a:off x="990600" y="2209800"/>
            <a:ext cx="7696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r>
              <a:rPr lang="en-US" altLang="en-US" sz="2400" b="1">
                <a:solidFill>
                  <a:schemeClr val="bg1"/>
                </a:solidFill>
              </a:rPr>
              <a:t>Every person has a philosophical outlook that . . . influences the way he or she reads the Bible. . . .  It is an outlook that is either actively pursued or passively received by osmosis.  If we naively assume that we are unaffected by our own context, we will miss the ways in which we are unfaithful to the biblical text because of our hidden prejudices.</a:t>
            </a:r>
          </a:p>
          <a:p>
            <a:pPr eaLnBrk="1" hangingPunct="1"/>
            <a:endParaRPr lang="en-US" altLang="en-US" sz="2400" b="1">
              <a:solidFill>
                <a:schemeClr val="bg1"/>
              </a:solidFill>
            </a:endParaRPr>
          </a:p>
          <a:p>
            <a:pPr algn="ctr" eaLnBrk="1" hangingPunct="1"/>
            <a:r>
              <a:rPr lang="en-US" altLang="en-US" sz="2400" b="1">
                <a:solidFill>
                  <a:schemeClr val="bg1"/>
                </a:solidFill>
              </a:rPr>
              <a:t>Michael S. Horton, </a:t>
            </a:r>
            <a:r>
              <a:rPr lang="en-US" altLang="en-US" sz="2400" b="1" i="1">
                <a:solidFill>
                  <a:schemeClr val="bg1"/>
                </a:solidFill>
              </a:rPr>
              <a:t>Where in the World Is the Church?</a:t>
            </a:r>
            <a:r>
              <a:rPr lang="en-US" altLang="en-US" sz="2400" b="1">
                <a:solidFill>
                  <a:schemeClr val="bg1"/>
                </a:solidFill>
              </a:rPr>
              <a:t>, 69</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General015">
            <a:extLst>
              <a:ext uri="{FF2B5EF4-FFF2-40B4-BE49-F238E27FC236}">
                <a16:creationId xmlns:a16="http://schemas.microsoft.com/office/drawing/2014/main" id="{48C3AC3A-001A-CB4D-B708-23588DE46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scripture">
            <a:extLst>
              <a:ext uri="{FF2B5EF4-FFF2-40B4-BE49-F238E27FC236}">
                <a16:creationId xmlns:a16="http://schemas.microsoft.com/office/drawing/2014/main" id="{03EFDA71-AB7E-5A48-AC9C-9F31951CE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3">
            <a:extLst>
              <a:ext uri="{FF2B5EF4-FFF2-40B4-BE49-F238E27FC236}">
                <a16:creationId xmlns:a16="http://schemas.microsoft.com/office/drawing/2014/main" id="{3F1D2AE7-76BB-854C-8170-90910CBA69A7}"/>
              </a:ext>
            </a:extLst>
          </p:cNvPr>
          <p:cNvSpPr txBox="1">
            <a:spLocks noChangeArrowheads="1"/>
          </p:cNvSpPr>
          <p:nvPr/>
        </p:nvSpPr>
        <p:spPr bwMode="auto">
          <a:xfrm>
            <a:off x="304800" y="762000"/>
            <a:ext cx="8610600" cy="3509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a:pPr>
            <a:r>
              <a:rPr lang="en-US" altLang="en-US" b="1">
                <a:solidFill>
                  <a:schemeClr val="bg1"/>
                </a:solidFill>
              </a:rPr>
              <a:t>When the Passage You Are Reading Is Confusing or Seems to Make Little or No Sense: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eneral015">
            <a:extLst>
              <a:ext uri="{FF2B5EF4-FFF2-40B4-BE49-F238E27FC236}">
                <a16:creationId xmlns:a16="http://schemas.microsoft.com/office/drawing/2014/main" id="{4B14C1A6-F60E-7A4E-B9EE-E0DDAD1021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scripture">
            <a:extLst>
              <a:ext uri="{FF2B5EF4-FFF2-40B4-BE49-F238E27FC236}">
                <a16:creationId xmlns:a16="http://schemas.microsoft.com/office/drawing/2014/main" id="{F5C4C325-BFF3-2C49-A0AA-1481CB2E1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3">
            <a:extLst>
              <a:ext uri="{FF2B5EF4-FFF2-40B4-BE49-F238E27FC236}">
                <a16:creationId xmlns:a16="http://schemas.microsoft.com/office/drawing/2014/main" id="{088B17B5-A762-D740-96F3-CC3D5C2E1E7E}"/>
              </a:ext>
            </a:extLst>
          </p:cNvPr>
          <p:cNvSpPr txBox="1">
            <a:spLocks noChangeArrowheads="1"/>
          </p:cNvSpPr>
          <p:nvPr/>
        </p:nvSpPr>
        <p:spPr bwMode="auto">
          <a:xfrm>
            <a:off x="304800" y="762000"/>
            <a:ext cx="8610600" cy="4578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a:pPr>
            <a:r>
              <a:rPr lang="en-US" altLang="en-US" b="1">
                <a:solidFill>
                  <a:schemeClr val="bg2"/>
                </a:solidFill>
              </a:rPr>
              <a:t>When the Passage You Are Reading Is Confusing or Seems to Make Little or No Sense:</a:t>
            </a:r>
          </a:p>
          <a:p>
            <a:pPr lvl="2" eaLnBrk="1" hangingPunct="1">
              <a:spcBef>
                <a:spcPct val="50000"/>
              </a:spcBef>
              <a:buFontTx/>
              <a:buAutoNum type="arabicPeriod"/>
            </a:pPr>
            <a:r>
              <a:rPr lang="en-US" altLang="en-US" b="1">
                <a:solidFill>
                  <a:schemeClr val="bg1"/>
                </a:solidFill>
              </a:rPr>
              <a:t>When the Passage Seems Odd, Foreign, or Puzzling: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eneral015">
            <a:extLst>
              <a:ext uri="{FF2B5EF4-FFF2-40B4-BE49-F238E27FC236}">
                <a16:creationId xmlns:a16="http://schemas.microsoft.com/office/drawing/2014/main" id="{E7009619-D123-A649-8C08-CC1F55AD1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scripture">
            <a:extLst>
              <a:ext uri="{FF2B5EF4-FFF2-40B4-BE49-F238E27FC236}">
                <a16:creationId xmlns:a16="http://schemas.microsoft.com/office/drawing/2014/main" id="{FC0421A5-9FC3-0D4D-A732-9EC15621F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a:extLst>
              <a:ext uri="{FF2B5EF4-FFF2-40B4-BE49-F238E27FC236}">
                <a16:creationId xmlns:a16="http://schemas.microsoft.com/office/drawing/2014/main" id="{7AABC2D8-877E-A849-B8E7-7F520B35C388}"/>
              </a:ext>
            </a:extLst>
          </p:cNvPr>
          <p:cNvSpPr txBox="1">
            <a:spLocks noChangeArrowheads="1"/>
          </p:cNvSpPr>
          <p:nvPr/>
        </p:nvSpPr>
        <p:spPr bwMode="auto">
          <a:xfrm>
            <a:off x="304800" y="762000"/>
            <a:ext cx="8610600" cy="56467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a:pPr>
            <a:r>
              <a:rPr lang="en-US" altLang="en-US" b="1">
                <a:solidFill>
                  <a:schemeClr val="bg2"/>
                </a:solidFill>
              </a:rPr>
              <a:t>When the Passage You Are Reading Is Confusing or Seems to Make Little or No Sense:</a:t>
            </a:r>
          </a:p>
          <a:p>
            <a:pPr lvl="2" eaLnBrk="1" hangingPunct="1">
              <a:spcBef>
                <a:spcPct val="50000"/>
              </a:spcBef>
              <a:buFontTx/>
              <a:buAutoNum type="arabicPeriod"/>
            </a:pPr>
            <a:r>
              <a:rPr lang="en-US" altLang="en-US" b="1">
                <a:solidFill>
                  <a:schemeClr val="bg2"/>
                </a:solidFill>
              </a:rPr>
              <a:t>When the Passage Seems Odd, Foreign, or Puzzling:</a:t>
            </a:r>
          </a:p>
          <a:p>
            <a:pPr lvl="2" eaLnBrk="1" hangingPunct="1">
              <a:spcBef>
                <a:spcPct val="50000"/>
              </a:spcBef>
              <a:buFontTx/>
              <a:buAutoNum type="arabicPeriod"/>
            </a:pPr>
            <a:r>
              <a:rPr lang="en-US" altLang="en-US" b="1">
                <a:solidFill>
                  <a:schemeClr val="bg1"/>
                </a:solidFill>
              </a:rPr>
              <a:t>When the Passage Seems Obviously Right and True:</a:t>
            </a:r>
            <a:endParaRPr lang="th-TH" altLang="en-US" b="1">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eneral015">
            <a:extLst>
              <a:ext uri="{FF2B5EF4-FFF2-40B4-BE49-F238E27FC236}">
                <a16:creationId xmlns:a16="http://schemas.microsoft.com/office/drawing/2014/main" id="{5C283009-D165-8841-8B14-D61FE6FA6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scripture">
            <a:extLst>
              <a:ext uri="{FF2B5EF4-FFF2-40B4-BE49-F238E27FC236}">
                <a16:creationId xmlns:a16="http://schemas.microsoft.com/office/drawing/2014/main" id="{9D7D881C-3F80-6646-8A80-8F86CD26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a:extLst>
              <a:ext uri="{FF2B5EF4-FFF2-40B4-BE49-F238E27FC236}">
                <a16:creationId xmlns:a16="http://schemas.microsoft.com/office/drawing/2014/main" id="{59A086E2-ABE2-AC4B-81B2-7B8B394927AF}"/>
              </a:ext>
            </a:extLst>
          </p:cNvPr>
          <p:cNvSpPr txBox="1">
            <a:spLocks noChangeArrowheads="1"/>
          </p:cNvSpPr>
          <p:nvPr/>
        </p:nvSpPr>
        <p:spPr bwMode="auto">
          <a:xfrm>
            <a:off x="304800" y="762000"/>
            <a:ext cx="86106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startAt="4"/>
            </a:pPr>
            <a:r>
              <a:rPr lang="en-US" altLang="en-US" b="1">
                <a:solidFill>
                  <a:schemeClr val="bg1"/>
                </a:solidFill>
              </a:rPr>
              <a:t>When the Passage Seems Boring or Irrelevant: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General015">
            <a:extLst>
              <a:ext uri="{FF2B5EF4-FFF2-40B4-BE49-F238E27FC236}">
                <a16:creationId xmlns:a16="http://schemas.microsoft.com/office/drawing/2014/main" id="{90893A8D-CDA4-6044-90EE-1E1DCCA47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scripture">
            <a:extLst>
              <a:ext uri="{FF2B5EF4-FFF2-40B4-BE49-F238E27FC236}">
                <a16:creationId xmlns:a16="http://schemas.microsoft.com/office/drawing/2014/main" id="{188B4012-7C0E-DB4D-BCEF-546C7D973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3">
            <a:extLst>
              <a:ext uri="{FF2B5EF4-FFF2-40B4-BE49-F238E27FC236}">
                <a16:creationId xmlns:a16="http://schemas.microsoft.com/office/drawing/2014/main" id="{4577D42A-4967-8A48-9F82-C0AB2D44F711}"/>
              </a:ext>
            </a:extLst>
          </p:cNvPr>
          <p:cNvSpPr txBox="1">
            <a:spLocks noChangeArrowheads="1"/>
          </p:cNvSpPr>
          <p:nvPr/>
        </p:nvSpPr>
        <p:spPr bwMode="auto">
          <a:xfrm>
            <a:off x="304800" y="762000"/>
            <a:ext cx="8610600" cy="4151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startAt="4"/>
            </a:pPr>
            <a:r>
              <a:rPr lang="en-US" altLang="en-US" b="1">
                <a:solidFill>
                  <a:schemeClr val="bg2"/>
                </a:solidFill>
              </a:rPr>
              <a:t>When the Passage Seems Boring or Irrelevant:</a:t>
            </a:r>
          </a:p>
          <a:p>
            <a:pPr lvl="2" eaLnBrk="1" hangingPunct="1">
              <a:spcBef>
                <a:spcPct val="50000"/>
              </a:spcBef>
              <a:buFontTx/>
              <a:buAutoNum type="arabicPeriod" startAt="4"/>
            </a:pPr>
            <a:r>
              <a:rPr lang="en-US" altLang="en-US" b="1">
                <a:solidFill>
                  <a:schemeClr val="bg1"/>
                </a:solidFill>
              </a:rPr>
              <a:t>When the Passage Seems Ridiculous and Unbelievable:</a:t>
            </a:r>
            <a:endParaRPr lang="th-TH" altLang="en-US" b="1">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eneral015">
            <a:extLst>
              <a:ext uri="{FF2B5EF4-FFF2-40B4-BE49-F238E27FC236}">
                <a16:creationId xmlns:a16="http://schemas.microsoft.com/office/drawing/2014/main" id="{D8743A66-F257-F444-AC88-0CEE43E56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descr="scripture">
            <a:extLst>
              <a:ext uri="{FF2B5EF4-FFF2-40B4-BE49-F238E27FC236}">
                <a16:creationId xmlns:a16="http://schemas.microsoft.com/office/drawing/2014/main" id="{220EABD9-D1A9-A34D-9AA2-70B49340C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a:extLst>
              <a:ext uri="{FF2B5EF4-FFF2-40B4-BE49-F238E27FC236}">
                <a16:creationId xmlns:a16="http://schemas.microsoft.com/office/drawing/2014/main" id="{298F0305-A4AA-6940-85D7-FEFDA1458775}"/>
              </a:ext>
            </a:extLst>
          </p:cNvPr>
          <p:cNvSpPr txBox="1">
            <a:spLocks noChangeArrowheads="1"/>
          </p:cNvSpPr>
          <p:nvPr/>
        </p:nvSpPr>
        <p:spPr bwMode="auto">
          <a:xfrm>
            <a:off x="304800" y="762000"/>
            <a:ext cx="8610600" cy="56467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startAt="4"/>
            </a:pPr>
            <a:r>
              <a:rPr lang="en-US" altLang="en-US" b="1">
                <a:solidFill>
                  <a:schemeClr val="bg2"/>
                </a:solidFill>
              </a:rPr>
              <a:t>When the Passage Seems Boring or Irrelevant:</a:t>
            </a:r>
          </a:p>
          <a:p>
            <a:pPr lvl="2" eaLnBrk="1" hangingPunct="1">
              <a:spcBef>
                <a:spcPct val="50000"/>
              </a:spcBef>
              <a:buFontTx/>
              <a:buAutoNum type="arabicPeriod" startAt="4"/>
            </a:pPr>
            <a:r>
              <a:rPr lang="en-US" altLang="en-US" b="1">
                <a:solidFill>
                  <a:schemeClr val="bg2"/>
                </a:solidFill>
              </a:rPr>
              <a:t>When the Passage Seems Ridiculous and Unbelievable:</a:t>
            </a:r>
          </a:p>
          <a:p>
            <a:pPr lvl="2" eaLnBrk="1" hangingPunct="1">
              <a:spcBef>
                <a:spcPct val="50000"/>
              </a:spcBef>
              <a:buFontTx/>
              <a:buAutoNum type="arabicPeriod" startAt="4"/>
            </a:pPr>
            <a:r>
              <a:rPr lang="en-US" altLang="en-US" b="1">
                <a:solidFill>
                  <a:schemeClr val="bg1"/>
                </a:solidFill>
              </a:rPr>
              <a:t>When the Passage Scandalizes, Offends, and/or Makes You or Others in the Culture Uncomfortable or Uneasy:</a:t>
            </a:r>
            <a:endParaRPr lang="th-TH" altLang="en-US" b="1">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General015">
            <a:extLst>
              <a:ext uri="{FF2B5EF4-FFF2-40B4-BE49-F238E27FC236}">
                <a16:creationId xmlns:a16="http://schemas.microsoft.com/office/drawing/2014/main" id="{51204B59-A5EA-0344-BCAF-BA0760134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scripture">
            <a:extLst>
              <a:ext uri="{FF2B5EF4-FFF2-40B4-BE49-F238E27FC236}">
                <a16:creationId xmlns:a16="http://schemas.microsoft.com/office/drawing/2014/main" id="{039A51BB-F1A2-9C48-A036-7EA998762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3">
            <a:extLst>
              <a:ext uri="{FF2B5EF4-FFF2-40B4-BE49-F238E27FC236}">
                <a16:creationId xmlns:a16="http://schemas.microsoft.com/office/drawing/2014/main" id="{B850CD65-7ED1-D145-AA33-BE74942ACDAC}"/>
              </a:ext>
            </a:extLst>
          </p:cNvPr>
          <p:cNvSpPr txBox="1">
            <a:spLocks noChangeArrowheads="1"/>
          </p:cNvSpPr>
          <p:nvPr/>
        </p:nvSpPr>
        <p:spPr bwMode="auto">
          <a:xfrm>
            <a:off x="304800" y="762000"/>
            <a:ext cx="8610600" cy="3082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a:pPr>
            <a:r>
              <a:rPr lang="en-US" altLang="en-US" b="1">
                <a:solidFill>
                  <a:schemeClr val="bg1"/>
                </a:solidFill>
              </a:rPr>
              <a:t>When reading the Bible, always pay special attention to the following things:</a:t>
            </a:r>
          </a:p>
          <a:p>
            <a:pPr lvl="2" eaLnBrk="1" hangingPunct="1">
              <a:spcBef>
                <a:spcPct val="50000"/>
              </a:spcBef>
              <a:buFontTx/>
              <a:buAutoNum type="arabicPeriod" startAt="7"/>
            </a:pPr>
            <a:r>
              <a:rPr lang="en-US" altLang="en-US" b="1">
                <a:solidFill>
                  <a:schemeClr val="bg1"/>
                </a:solidFill>
              </a:rPr>
              <a:t>When the Passage Excites and Electrifies:</a:t>
            </a:r>
            <a:endParaRPr lang="th-TH" altLang="en-US" b="1">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General015">
            <a:extLst>
              <a:ext uri="{FF2B5EF4-FFF2-40B4-BE49-F238E27FC236}">
                <a16:creationId xmlns:a16="http://schemas.microsoft.com/office/drawing/2014/main" id="{5BC613AE-A604-2C41-9E06-C1E550BE6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4" descr="scripture">
            <a:extLst>
              <a:ext uri="{FF2B5EF4-FFF2-40B4-BE49-F238E27FC236}">
                <a16:creationId xmlns:a16="http://schemas.microsoft.com/office/drawing/2014/main" id="{C6696052-F3B1-4245-BA73-D0A8C8449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3">
            <a:extLst>
              <a:ext uri="{FF2B5EF4-FFF2-40B4-BE49-F238E27FC236}">
                <a16:creationId xmlns:a16="http://schemas.microsoft.com/office/drawing/2014/main" id="{91960D9F-4424-9D47-9894-C20D52C84115}"/>
              </a:ext>
            </a:extLst>
          </p:cNvPr>
          <p:cNvSpPr txBox="1">
            <a:spLocks noChangeArrowheads="1"/>
          </p:cNvSpPr>
          <p:nvPr/>
        </p:nvSpPr>
        <p:spPr bwMode="auto">
          <a:xfrm>
            <a:off x="304800" y="7620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a:pPr>
            <a:r>
              <a:rPr lang="en-US" altLang="en-US" b="1">
                <a:solidFill>
                  <a:schemeClr val="bg1"/>
                </a:solidFill>
              </a:rPr>
              <a:t>Cultural Conundrums:</a:t>
            </a:r>
            <a:endParaRPr lang="th-TH" altLang="en-US" b="1">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eneral015">
            <a:extLst>
              <a:ext uri="{FF2B5EF4-FFF2-40B4-BE49-F238E27FC236}">
                <a16:creationId xmlns:a16="http://schemas.microsoft.com/office/drawing/2014/main" id="{65768FAE-0A2A-414E-9637-DBACBCFC1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5" descr="Christ%20-%20Samaritan%20Woman%20at%20Well%202%20-%20Living%20Water%20-%20Simon%20Dewey">
            <a:extLst>
              <a:ext uri="{FF2B5EF4-FFF2-40B4-BE49-F238E27FC236}">
                <a16:creationId xmlns:a16="http://schemas.microsoft.com/office/drawing/2014/main" id="{5E6595D7-4B97-9B40-B26B-F269FF6D1F19}"/>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3">
            <a:extLst>
              <a:ext uri="{FF2B5EF4-FFF2-40B4-BE49-F238E27FC236}">
                <a16:creationId xmlns:a16="http://schemas.microsoft.com/office/drawing/2014/main" id="{67404096-FB99-4C48-85AF-2C3C3302C52E}"/>
              </a:ext>
            </a:extLst>
          </p:cNvPr>
          <p:cNvSpPr txBox="1">
            <a:spLocks noChangeArrowheads="1"/>
          </p:cNvSpPr>
          <p:nvPr/>
        </p:nvSpPr>
        <p:spPr bwMode="auto">
          <a:xfrm>
            <a:off x="304800" y="762000"/>
            <a:ext cx="8610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a:pPr>
            <a:r>
              <a:rPr lang="en-US" altLang="en-US" b="1">
                <a:solidFill>
                  <a:schemeClr val="bg1"/>
                </a:solidFill>
              </a:rPr>
              <a:t>Cultural Conundrums:</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The Samaritan Woman at Jacob’s Well (John 4):</a:t>
            </a:r>
            <a:endParaRPr lang="th-TH" altLang="en-US" b="1">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eneral015">
            <a:extLst>
              <a:ext uri="{FF2B5EF4-FFF2-40B4-BE49-F238E27FC236}">
                <a16:creationId xmlns:a16="http://schemas.microsoft.com/office/drawing/2014/main" id="{9EFE58B0-9FB6-ED47-84AE-4201A3EC8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F0A2A2F0-E368-2C46-A767-EBD88E756ACE}"/>
              </a:ext>
            </a:extLst>
          </p:cNvPr>
          <p:cNvSpPr txBox="1">
            <a:spLocks noChangeArrowheads="1"/>
          </p:cNvSpPr>
          <p:nvPr/>
        </p:nvSpPr>
        <p:spPr bwMode="auto">
          <a:xfrm>
            <a:off x="304800" y="838200"/>
            <a:ext cx="8610600" cy="50053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Potential Problems with the Singular Concept of a Christian Worldview:</a:t>
            </a:r>
          </a:p>
          <a:p>
            <a:pPr lvl="1" eaLnBrk="1" hangingPunct="1">
              <a:spcBef>
                <a:spcPct val="50000"/>
              </a:spcBef>
              <a:buFontTx/>
              <a:buAutoNum type="alphaUcPeriod"/>
            </a:pPr>
            <a:r>
              <a:rPr lang="en-US" altLang="en-US" b="1">
                <a:solidFill>
                  <a:schemeClr val="bg2"/>
                </a:solidFill>
              </a:rPr>
              <a:t>Culture is a vital and inseparable aspect of worldview formation and utilization.</a:t>
            </a:r>
            <a:endParaRPr lang="en-US" altLang="en-US">
              <a:solidFill>
                <a:schemeClr val="bg2"/>
              </a:solidFill>
            </a:endParaRPr>
          </a:p>
          <a:p>
            <a:pPr lvl="1" eaLnBrk="1" hangingPunct="1">
              <a:spcBef>
                <a:spcPct val="50000"/>
              </a:spcBef>
              <a:buFontTx/>
              <a:buAutoNum type="alphaUcPeriod"/>
            </a:pPr>
            <a:r>
              <a:rPr lang="en-US" altLang="en-US" b="1">
                <a:solidFill>
                  <a:schemeClr val="bg2"/>
                </a:solidFill>
              </a:rPr>
              <a:t>There are (and have been and will continue to be) numerous distinct cultures around the world.</a:t>
            </a:r>
            <a:endParaRPr lang="th-TH" altLang="en-US" b="1">
              <a:solidFill>
                <a:schemeClr val="bg2"/>
              </a:solidFill>
            </a:endParaRPr>
          </a:p>
          <a:p>
            <a:pPr lvl="1" eaLnBrk="1" hangingPunct="1">
              <a:spcBef>
                <a:spcPct val="50000"/>
              </a:spcBef>
              <a:buFontTx/>
              <a:buAutoNum type="alphaUcPeriod"/>
            </a:pPr>
            <a:r>
              <a:rPr lang="en-US" altLang="en-US" b="1">
                <a:solidFill>
                  <a:schemeClr val="bg1"/>
                </a:solidFill>
              </a:rPr>
              <a:t>Of these cultures, which could definitively be called the one and only truly </a:t>
            </a:r>
            <a:r>
              <a:rPr lang="en-US" altLang="en-US" b="1" i="1">
                <a:solidFill>
                  <a:schemeClr val="bg1"/>
                </a:solidFill>
              </a:rPr>
              <a:t>Christian</a:t>
            </a:r>
            <a:r>
              <a:rPr lang="en-US" altLang="en-US" b="1">
                <a:solidFill>
                  <a:schemeClr val="bg1"/>
                </a:solidFill>
              </a:rPr>
              <a:t> culture?</a:t>
            </a:r>
            <a:endParaRPr lang="th-TH" altLang="en-US">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eneral015">
            <a:extLst>
              <a:ext uri="{FF2B5EF4-FFF2-40B4-BE49-F238E27FC236}">
                <a16:creationId xmlns:a16="http://schemas.microsoft.com/office/drawing/2014/main" id="{386FC1FD-9797-CE4A-89C7-89AC8B106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5" descr="3_jesus-woman">
            <a:extLst>
              <a:ext uri="{FF2B5EF4-FFF2-40B4-BE49-F238E27FC236}">
                <a16:creationId xmlns:a16="http://schemas.microsoft.com/office/drawing/2014/main" id="{B1031D01-9150-9E41-8E48-C74E67F57C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3">
            <a:extLst>
              <a:ext uri="{FF2B5EF4-FFF2-40B4-BE49-F238E27FC236}">
                <a16:creationId xmlns:a16="http://schemas.microsoft.com/office/drawing/2014/main" id="{F673CA12-6F1A-CF47-91AE-CFCFC3EEE70D}"/>
              </a:ext>
            </a:extLst>
          </p:cNvPr>
          <p:cNvSpPr txBox="1">
            <a:spLocks noChangeArrowheads="1"/>
          </p:cNvSpPr>
          <p:nvPr/>
        </p:nvSpPr>
        <p:spPr bwMode="auto">
          <a:xfrm>
            <a:off x="304800" y="7620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a:pPr>
            <a:r>
              <a:rPr lang="en-US" altLang="en-US" b="1">
                <a:solidFill>
                  <a:schemeClr val="bg1"/>
                </a:solidFill>
              </a:rPr>
              <a:t>Cultural Conundrums: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The Samaritan Woman at Jacob’s Well (John 4):</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The Woman Caught in Adultery (John 8):</a:t>
            </a:r>
            <a:endParaRPr lang="th-TH" altLang="en-US" b="1">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7" descr="800px-james_tissot_-_the_return_of_the_prodigal_son">
            <a:extLst>
              <a:ext uri="{FF2B5EF4-FFF2-40B4-BE49-F238E27FC236}">
                <a16:creationId xmlns:a16="http://schemas.microsoft.com/office/drawing/2014/main" id="{FEFFB8A8-BAC6-1347-99C7-2CAAAB061523}"/>
              </a:ext>
            </a:extLst>
          </p:cNvPr>
          <p:cNvPicPr>
            <a:picLocks noChangeAspect="1" noChangeArrowheads="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06E063A9-CD80-2248-9DBD-35AD7DBBAD27}"/>
              </a:ext>
            </a:extLst>
          </p:cNvPr>
          <p:cNvSpPr txBox="1">
            <a:spLocks noChangeArrowheads="1"/>
          </p:cNvSpPr>
          <p:nvPr/>
        </p:nvSpPr>
        <p:spPr bwMode="auto">
          <a:xfrm>
            <a:off x="304800" y="762000"/>
            <a:ext cx="8610600" cy="586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a:pPr>
            <a:r>
              <a:rPr lang="en-US" altLang="en-US" b="1">
                <a:solidFill>
                  <a:schemeClr val="bg1"/>
                </a:solidFill>
              </a:rPr>
              <a:t>Cultural Conundrums: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The Samaritan Woman at Jacob’s Well (John 4):</a:t>
            </a:r>
            <a:endParaRPr lang="th-TH" altLang="en-US" b="1">
              <a:solidFill>
                <a:schemeClr val="bg2"/>
              </a:solidFill>
            </a:endParaRPr>
          </a:p>
          <a:p>
            <a:pPr lvl="3" eaLnBrk="1" hangingPunct="1">
              <a:spcBef>
                <a:spcPct val="50000"/>
              </a:spcBef>
              <a:buFontTx/>
              <a:buAutoNum type="alphaLcParenR"/>
            </a:pPr>
            <a:r>
              <a:rPr lang="en-US" altLang="en-US" b="1">
                <a:solidFill>
                  <a:schemeClr val="bg2"/>
                </a:solidFill>
              </a:rPr>
              <a:t>The Woman Caught in Adultery (John 8):</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The Prodigal Son’s Older Brother (Luke 15):</a:t>
            </a:r>
            <a:endParaRPr lang="th-TH" altLang="en-US">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General015">
            <a:extLst>
              <a:ext uri="{FF2B5EF4-FFF2-40B4-BE49-F238E27FC236}">
                <a16:creationId xmlns:a16="http://schemas.microsoft.com/office/drawing/2014/main" id="{09BCAFCC-AD61-CD4D-BC2B-3D849C3E1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4" descr="scripture">
            <a:extLst>
              <a:ext uri="{FF2B5EF4-FFF2-40B4-BE49-F238E27FC236}">
                <a16:creationId xmlns:a16="http://schemas.microsoft.com/office/drawing/2014/main" id="{4969B97E-DAF2-C84E-AF2B-CAA098F16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a:extLst>
              <a:ext uri="{FF2B5EF4-FFF2-40B4-BE49-F238E27FC236}">
                <a16:creationId xmlns:a16="http://schemas.microsoft.com/office/drawing/2014/main" id="{4DEF95F1-8A2B-D847-B470-836EF4BAE74D}"/>
              </a:ext>
            </a:extLst>
          </p:cNvPr>
          <p:cNvSpPr txBox="1">
            <a:spLocks noChangeArrowheads="1"/>
          </p:cNvSpPr>
          <p:nvPr/>
        </p:nvSpPr>
        <p:spPr bwMode="auto">
          <a:xfrm>
            <a:off x="304800" y="7620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2"/>
            </a:pPr>
            <a:r>
              <a:rPr lang="en-US" altLang="en-US" b="1">
                <a:solidFill>
                  <a:schemeClr val="bg1"/>
                </a:solidFill>
              </a:rPr>
              <a:t>Ethical Issues:</a:t>
            </a:r>
            <a:endParaRPr lang="th-TH" altLang="en-US" b="1">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eneral015">
            <a:extLst>
              <a:ext uri="{FF2B5EF4-FFF2-40B4-BE49-F238E27FC236}">
                <a16:creationId xmlns:a16="http://schemas.microsoft.com/office/drawing/2014/main" id="{B441DDE7-8614-B949-87A5-60BD719C4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descr="meats-727254">
            <a:extLst>
              <a:ext uri="{FF2B5EF4-FFF2-40B4-BE49-F238E27FC236}">
                <a16:creationId xmlns:a16="http://schemas.microsoft.com/office/drawing/2014/main" id="{F433C7AF-5F83-1C4C-B241-73DC1209B72A}"/>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3">
            <a:extLst>
              <a:ext uri="{FF2B5EF4-FFF2-40B4-BE49-F238E27FC236}">
                <a16:creationId xmlns:a16="http://schemas.microsoft.com/office/drawing/2014/main" id="{F03C3C13-5DF3-3346-B4FC-620D8CBB5A93}"/>
              </a:ext>
            </a:extLst>
          </p:cNvPr>
          <p:cNvSpPr txBox="1">
            <a:spLocks noChangeArrowheads="1"/>
          </p:cNvSpPr>
          <p:nvPr/>
        </p:nvSpPr>
        <p:spPr bwMode="auto">
          <a:xfrm>
            <a:off x="304800" y="762000"/>
            <a:ext cx="8610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2"/>
            </a:pPr>
            <a:r>
              <a:rPr lang="en-US" altLang="en-US" b="1">
                <a:solidFill>
                  <a:schemeClr val="bg1"/>
                </a:solidFill>
              </a:rPr>
              <a:t>Ethical Issues:</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Meat Sacrificed to Idols                     (1 Corinthians 8):</a:t>
            </a:r>
            <a:endParaRPr lang="th-TH" altLang="en-US" b="1">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General015">
            <a:extLst>
              <a:ext uri="{FF2B5EF4-FFF2-40B4-BE49-F238E27FC236}">
                <a16:creationId xmlns:a16="http://schemas.microsoft.com/office/drawing/2014/main" id="{DBD6703D-75A6-DB42-98E8-E25CEB98A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descr="n00023703-s">
            <a:extLst>
              <a:ext uri="{FF2B5EF4-FFF2-40B4-BE49-F238E27FC236}">
                <a16:creationId xmlns:a16="http://schemas.microsoft.com/office/drawing/2014/main" id="{DB7F57B9-BDAD-D740-BBAC-BC04EC1C9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10" t="6477" r="1053" b="28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3">
            <a:extLst>
              <a:ext uri="{FF2B5EF4-FFF2-40B4-BE49-F238E27FC236}">
                <a16:creationId xmlns:a16="http://schemas.microsoft.com/office/drawing/2014/main" id="{BF61C42E-63F3-AD41-A7CA-48C1D0ABA7DD}"/>
              </a:ext>
            </a:extLst>
          </p:cNvPr>
          <p:cNvSpPr txBox="1">
            <a:spLocks noChangeArrowheads="1"/>
          </p:cNvSpPr>
          <p:nvPr/>
        </p:nvSpPr>
        <p:spPr bwMode="auto">
          <a:xfrm>
            <a:off x="304800" y="7620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2"/>
            </a:pPr>
            <a:r>
              <a:rPr lang="en-US" altLang="en-US" b="1">
                <a:solidFill>
                  <a:schemeClr val="bg1"/>
                </a:solidFill>
              </a:rPr>
              <a:t>Ethical Issues: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Meat Sacrificed to Idols                     (1 Corinthians 8):</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Prayer and Women’s Head-Coverings (1 Corinthians 11):</a:t>
            </a:r>
            <a:endParaRPr lang="th-TH" altLang="en-US" b="1">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General015">
            <a:extLst>
              <a:ext uri="{FF2B5EF4-FFF2-40B4-BE49-F238E27FC236}">
                <a16:creationId xmlns:a16="http://schemas.microsoft.com/office/drawing/2014/main" id="{CBBE9603-C906-C247-B983-D76E33BC8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descr="lot_daug">
            <a:extLst>
              <a:ext uri="{FF2B5EF4-FFF2-40B4-BE49-F238E27FC236}">
                <a16:creationId xmlns:a16="http://schemas.microsoft.com/office/drawing/2014/main" id="{6DE64F05-3D0E-3C4C-8653-40DC237DB09E}"/>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3">
            <a:extLst>
              <a:ext uri="{FF2B5EF4-FFF2-40B4-BE49-F238E27FC236}">
                <a16:creationId xmlns:a16="http://schemas.microsoft.com/office/drawing/2014/main" id="{FE95B48D-619F-F342-8053-8566B467C294}"/>
              </a:ext>
            </a:extLst>
          </p:cNvPr>
          <p:cNvSpPr txBox="1">
            <a:spLocks noChangeArrowheads="1"/>
          </p:cNvSpPr>
          <p:nvPr/>
        </p:nvSpPr>
        <p:spPr bwMode="auto">
          <a:xfrm>
            <a:off x="304800" y="762000"/>
            <a:ext cx="8610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2"/>
            </a:pPr>
            <a:r>
              <a:rPr lang="en-US" altLang="en-US" b="1">
                <a:solidFill>
                  <a:schemeClr val="bg1"/>
                </a:solidFill>
              </a:rPr>
              <a:t>Ethical Issues:</a:t>
            </a:r>
            <a:endParaRPr lang="th-TH" altLang="en-US" b="1">
              <a:solidFill>
                <a:schemeClr val="bg1"/>
              </a:solidFill>
            </a:endParaRPr>
          </a:p>
          <a:p>
            <a:pPr lvl="3" eaLnBrk="1" hangingPunct="1">
              <a:spcBef>
                <a:spcPct val="50000"/>
              </a:spcBef>
              <a:buFontTx/>
              <a:buAutoNum type="alphaLcParenR" startAt="3"/>
            </a:pPr>
            <a:r>
              <a:rPr lang="en-US" altLang="en-US" b="1">
                <a:solidFill>
                  <a:schemeClr val="bg1"/>
                </a:solidFill>
              </a:rPr>
              <a:t>The Incest of Lot’s Daughters (Genesis 19):</a:t>
            </a:r>
            <a:endParaRPr lang="th-TH" altLang="en-US" b="1">
              <a:solidFill>
                <a:schemeClr val="bg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General015">
            <a:extLst>
              <a:ext uri="{FF2B5EF4-FFF2-40B4-BE49-F238E27FC236}">
                <a16:creationId xmlns:a16="http://schemas.microsoft.com/office/drawing/2014/main" id="{2442A7EB-F96A-204D-B66A-92A9DB4EA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5" descr="26-00">
            <a:extLst>
              <a:ext uri="{FF2B5EF4-FFF2-40B4-BE49-F238E27FC236}">
                <a16:creationId xmlns:a16="http://schemas.microsoft.com/office/drawing/2014/main" id="{946F91E1-64F6-764E-BDBC-60F5F0CED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3">
            <a:extLst>
              <a:ext uri="{FF2B5EF4-FFF2-40B4-BE49-F238E27FC236}">
                <a16:creationId xmlns:a16="http://schemas.microsoft.com/office/drawing/2014/main" id="{3F8DC407-58B9-FD49-8DFA-C0818B2BF023}"/>
              </a:ext>
            </a:extLst>
          </p:cNvPr>
          <p:cNvSpPr txBox="1">
            <a:spLocks noChangeArrowheads="1"/>
          </p:cNvSpPr>
          <p:nvPr/>
        </p:nvSpPr>
        <p:spPr bwMode="auto">
          <a:xfrm>
            <a:off x="304800" y="7620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2"/>
            </a:pPr>
            <a:r>
              <a:rPr lang="en-US" altLang="en-US" b="1">
                <a:solidFill>
                  <a:schemeClr val="bg1"/>
                </a:solidFill>
              </a:rPr>
              <a:t>Ethical Issues:</a:t>
            </a:r>
            <a:endParaRPr lang="th-TH" altLang="en-US" b="1">
              <a:solidFill>
                <a:schemeClr val="bg1"/>
              </a:solidFill>
            </a:endParaRPr>
          </a:p>
          <a:p>
            <a:pPr lvl="3" eaLnBrk="1" hangingPunct="1">
              <a:spcBef>
                <a:spcPct val="50000"/>
              </a:spcBef>
              <a:buFontTx/>
              <a:buAutoNum type="alphaLcParenR" startAt="3"/>
            </a:pPr>
            <a:r>
              <a:rPr lang="en-US" altLang="en-US" b="1">
                <a:solidFill>
                  <a:schemeClr val="bg2"/>
                </a:solidFill>
              </a:rPr>
              <a:t>The Incest of Lot’s Daughters (Genesis 19):</a:t>
            </a:r>
            <a:endParaRPr lang="th-TH" altLang="en-US" b="1">
              <a:solidFill>
                <a:schemeClr val="bg2"/>
              </a:solidFill>
            </a:endParaRPr>
          </a:p>
          <a:p>
            <a:pPr lvl="3" eaLnBrk="1" hangingPunct="1">
              <a:spcBef>
                <a:spcPct val="50000"/>
              </a:spcBef>
              <a:buFontTx/>
              <a:buAutoNum type="alphaLcParenR" startAt="3"/>
            </a:pPr>
            <a:r>
              <a:rPr lang="en-US" altLang="en-US" b="1">
                <a:solidFill>
                  <a:schemeClr val="bg1"/>
                </a:solidFill>
              </a:rPr>
              <a:t>Polygamy among the Kings of the Old Testament:</a:t>
            </a:r>
            <a:endParaRPr lang="th-TH" altLang="en-US">
              <a:solidFill>
                <a:schemeClr val="bg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General015">
            <a:extLst>
              <a:ext uri="{FF2B5EF4-FFF2-40B4-BE49-F238E27FC236}">
                <a16:creationId xmlns:a16="http://schemas.microsoft.com/office/drawing/2014/main" id="{7F6A0D22-94BD-8241-B015-5454D73B4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scripture">
            <a:extLst>
              <a:ext uri="{FF2B5EF4-FFF2-40B4-BE49-F238E27FC236}">
                <a16:creationId xmlns:a16="http://schemas.microsoft.com/office/drawing/2014/main" id="{BCFDFD85-5914-7248-9008-B550DCCCE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3">
            <a:extLst>
              <a:ext uri="{FF2B5EF4-FFF2-40B4-BE49-F238E27FC236}">
                <a16:creationId xmlns:a16="http://schemas.microsoft.com/office/drawing/2014/main" id="{DC9B0F3F-E28D-F94B-BF47-D62FC6CF85A1}"/>
              </a:ext>
            </a:extLst>
          </p:cNvPr>
          <p:cNvSpPr txBox="1">
            <a:spLocks noChangeArrowheads="1"/>
          </p:cNvSpPr>
          <p:nvPr/>
        </p:nvSpPr>
        <p:spPr bwMode="auto">
          <a:xfrm>
            <a:off x="304800" y="7620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3"/>
            </a:pPr>
            <a:r>
              <a:rPr lang="en-US" altLang="en-US" b="1">
                <a:solidFill>
                  <a:schemeClr val="bg1"/>
                </a:solidFill>
              </a:rPr>
              <a:t>Sources of Authority:</a:t>
            </a:r>
            <a:endParaRPr lang="th-TH" altLang="en-US" b="1">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General015">
            <a:extLst>
              <a:ext uri="{FF2B5EF4-FFF2-40B4-BE49-F238E27FC236}">
                <a16:creationId xmlns:a16="http://schemas.microsoft.com/office/drawing/2014/main" id="{26EC64B6-F2DF-B241-A558-988D6478B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descr="scripture">
            <a:extLst>
              <a:ext uri="{FF2B5EF4-FFF2-40B4-BE49-F238E27FC236}">
                <a16:creationId xmlns:a16="http://schemas.microsoft.com/office/drawing/2014/main" id="{4B3BFB9E-886B-B740-8BA8-4FDBBFEB2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3">
            <a:extLst>
              <a:ext uri="{FF2B5EF4-FFF2-40B4-BE49-F238E27FC236}">
                <a16:creationId xmlns:a16="http://schemas.microsoft.com/office/drawing/2014/main" id="{A248693F-FC3E-4C45-BFF2-2B5982BD911A}"/>
              </a:ext>
            </a:extLst>
          </p:cNvPr>
          <p:cNvSpPr txBox="1">
            <a:spLocks noChangeArrowheads="1"/>
          </p:cNvSpPr>
          <p:nvPr/>
        </p:nvSpPr>
        <p:spPr bwMode="auto">
          <a:xfrm>
            <a:off x="304800" y="762000"/>
            <a:ext cx="8610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3"/>
            </a:pPr>
            <a:r>
              <a:rPr lang="en-US" altLang="en-US" b="1">
                <a:solidFill>
                  <a:schemeClr val="bg1"/>
                </a:solidFill>
              </a:rPr>
              <a:t>Sources of Authority:</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The Genealogies of Jesus     (Matthew 1; Luke 3):</a:t>
            </a:r>
            <a:endParaRPr lang="th-TH" altLang="en-US" b="1">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General015">
            <a:extLst>
              <a:ext uri="{FF2B5EF4-FFF2-40B4-BE49-F238E27FC236}">
                <a16:creationId xmlns:a16="http://schemas.microsoft.com/office/drawing/2014/main" id="{5EFFFD7B-C16F-3948-B6B4-C28DA233B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5" descr="saint-paul-preaching-in-athens-3511-mid">
            <a:extLst>
              <a:ext uri="{FF2B5EF4-FFF2-40B4-BE49-F238E27FC236}">
                <a16:creationId xmlns:a16="http://schemas.microsoft.com/office/drawing/2014/main" id="{E9A15D26-324B-BB4A-BD67-BC3890D3AB05}"/>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3">
            <a:extLst>
              <a:ext uri="{FF2B5EF4-FFF2-40B4-BE49-F238E27FC236}">
                <a16:creationId xmlns:a16="http://schemas.microsoft.com/office/drawing/2014/main" id="{60F3095E-86B7-3D4A-AE25-D4C52E8A46B2}"/>
              </a:ext>
            </a:extLst>
          </p:cNvPr>
          <p:cNvSpPr txBox="1">
            <a:spLocks noChangeArrowheads="1"/>
          </p:cNvSpPr>
          <p:nvPr/>
        </p:nvSpPr>
        <p:spPr bwMode="auto">
          <a:xfrm>
            <a:off x="304800" y="7620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3"/>
            </a:pPr>
            <a:r>
              <a:rPr lang="en-US" altLang="en-US" b="1">
                <a:solidFill>
                  <a:schemeClr val="bg1"/>
                </a:solidFill>
              </a:rPr>
              <a:t>Sources of Authority:</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The Genealogies of Jesus     (Matthew 1; Luke 3):</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Paul’s Sermons in Acts 13 and Acts 17:</a:t>
            </a:r>
            <a:endParaRPr lang="th-TH" altLang="en-US">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eneral015">
            <a:extLst>
              <a:ext uri="{FF2B5EF4-FFF2-40B4-BE49-F238E27FC236}">
                <a16:creationId xmlns:a16="http://schemas.microsoft.com/office/drawing/2014/main" id="{6F6A8735-07CB-2E4D-B792-1E0E740B7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4">
            <a:extLst>
              <a:ext uri="{FF2B5EF4-FFF2-40B4-BE49-F238E27FC236}">
                <a16:creationId xmlns:a16="http://schemas.microsoft.com/office/drawing/2014/main" id="{16BA5012-92F2-2B48-B1F7-CB6A6CB4F415}"/>
              </a:ext>
            </a:extLst>
          </p:cNvPr>
          <p:cNvSpPr txBox="1">
            <a:spLocks noChangeArrowheads="1"/>
          </p:cNvSpPr>
          <p:nvPr/>
        </p:nvSpPr>
        <p:spPr bwMode="auto">
          <a:xfrm>
            <a:off x="304800" y="838200"/>
            <a:ext cx="8610600" cy="20145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Potential Problems with the Singular Concept of a Christian Worldview:</a:t>
            </a:r>
          </a:p>
          <a:p>
            <a:pPr lvl="1" eaLnBrk="1" hangingPunct="1">
              <a:spcBef>
                <a:spcPct val="50000"/>
              </a:spcBef>
              <a:buFontTx/>
              <a:buAutoNum type="alphaUcPeriod" startAt="4"/>
            </a:pPr>
            <a:r>
              <a:rPr lang="en-US" altLang="en-US" b="1">
                <a:solidFill>
                  <a:schemeClr val="bg1"/>
                </a:solidFill>
              </a:rPr>
              <a:t>So, then, can we still really talk about a distinctly singular “Christian” worldview?</a:t>
            </a:r>
            <a:endParaRPr lang="th-TH" altLang="en-US" b="1">
              <a:solidFill>
                <a:schemeClr val="bg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General015">
            <a:extLst>
              <a:ext uri="{FF2B5EF4-FFF2-40B4-BE49-F238E27FC236}">
                <a16:creationId xmlns:a16="http://schemas.microsoft.com/office/drawing/2014/main" id="{E1F7661F-1652-574C-8245-04AFAC05B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5" descr="Jesus%20teaching%20in%20temple%2012%20years%20old">
            <a:extLst>
              <a:ext uri="{FF2B5EF4-FFF2-40B4-BE49-F238E27FC236}">
                <a16:creationId xmlns:a16="http://schemas.microsoft.com/office/drawing/2014/main" id="{05EF7368-1ADE-444B-9D97-8DD27964899E}"/>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l="1984" t="1404" r="1984" b="1404"/>
          <a:stretch>
            <a:fillRect/>
          </a:stretch>
        </p:blipFill>
        <p:spPr bwMode="auto">
          <a:xfrm>
            <a:off x="-1588" y="3175"/>
            <a:ext cx="9147176"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3">
            <a:extLst>
              <a:ext uri="{FF2B5EF4-FFF2-40B4-BE49-F238E27FC236}">
                <a16:creationId xmlns:a16="http://schemas.microsoft.com/office/drawing/2014/main" id="{6118ED01-AE5C-A94E-8CEE-46D898E298F7}"/>
              </a:ext>
            </a:extLst>
          </p:cNvPr>
          <p:cNvSpPr txBox="1">
            <a:spLocks noChangeArrowheads="1"/>
          </p:cNvSpPr>
          <p:nvPr/>
        </p:nvSpPr>
        <p:spPr bwMode="auto">
          <a:xfrm>
            <a:off x="304800" y="762000"/>
            <a:ext cx="8610600" cy="37242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4"/>
            </a:pPr>
            <a:r>
              <a:rPr lang="en-US" altLang="en-US" b="1">
                <a:solidFill>
                  <a:schemeClr val="bg1"/>
                </a:solidFill>
              </a:rPr>
              <a:t>Theological Significances:</a:t>
            </a:r>
            <a:endParaRPr lang="th-TH" altLang="en-US" b="1">
              <a:solidFill>
                <a:schemeClr val="bg1"/>
              </a:solidFill>
            </a:endParaRPr>
          </a:p>
          <a:p>
            <a:pPr lvl="3" eaLnBrk="1" hangingPunct="1">
              <a:spcBef>
                <a:spcPct val="50000"/>
              </a:spcBef>
              <a:buFontTx/>
              <a:buAutoNum type="alphaLcParenR"/>
            </a:pPr>
            <a:r>
              <a:rPr lang="en-US" altLang="en-US" b="1">
                <a:solidFill>
                  <a:schemeClr val="bg1"/>
                </a:solidFill>
              </a:rPr>
              <a:t>Jesus at Age 12 at the Temple    (Luke 2):</a:t>
            </a:r>
            <a:endParaRPr lang="th-TH" altLang="en-US">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General015">
            <a:extLst>
              <a:ext uri="{FF2B5EF4-FFF2-40B4-BE49-F238E27FC236}">
                <a16:creationId xmlns:a16="http://schemas.microsoft.com/office/drawing/2014/main" id="{D06C43B2-024C-BB4D-B045-DD6BDE86E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descr="rich_man_in_hell">
            <a:extLst>
              <a:ext uri="{FF2B5EF4-FFF2-40B4-BE49-F238E27FC236}">
                <a16:creationId xmlns:a16="http://schemas.microsoft.com/office/drawing/2014/main" id="{98660935-C40D-DF48-B07D-99A95E42F1E8}"/>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3">
            <a:extLst>
              <a:ext uri="{FF2B5EF4-FFF2-40B4-BE49-F238E27FC236}">
                <a16:creationId xmlns:a16="http://schemas.microsoft.com/office/drawing/2014/main" id="{521AF1A0-4099-0A43-9687-A0D013ADFBEB}"/>
              </a:ext>
            </a:extLst>
          </p:cNvPr>
          <p:cNvSpPr txBox="1">
            <a:spLocks noChangeArrowheads="1"/>
          </p:cNvSpPr>
          <p:nvPr/>
        </p:nvSpPr>
        <p:spPr bwMode="auto">
          <a:xfrm>
            <a:off x="304800" y="762000"/>
            <a:ext cx="8610600" cy="47926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2082800" indent="-7112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5"/>
            </a:pPr>
            <a:r>
              <a:rPr lang="en-US" altLang="en-US" b="1" i="1">
                <a:solidFill>
                  <a:schemeClr val="bg1"/>
                </a:solidFill>
              </a:rPr>
              <a:t>Worldview Workshop: Identifying Worldview Factors in Biblical Interpretation:</a:t>
            </a:r>
          </a:p>
          <a:p>
            <a:pPr lvl="1" eaLnBrk="1" hangingPunct="1">
              <a:spcBef>
                <a:spcPct val="50000"/>
              </a:spcBef>
              <a:buFontTx/>
              <a:buAutoNum type="alphaUcPeriod" startAt="2"/>
            </a:pPr>
            <a:r>
              <a:rPr lang="en-US" altLang="en-US" b="1">
                <a:solidFill>
                  <a:schemeClr val="bg1"/>
                </a:solidFill>
              </a:rPr>
              <a:t>Some Possible Scriptural Examples to Help Illustrate the Idea:</a:t>
            </a:r>
          </a:p>
          <a:p>
            <a:pPr lvl="2" eaLnBrk="1" hangingPunct="1">
              <a:spcBef>
                <a:spcPct val="50000"/>
              </a:spcBef>
              <a:buFontTx/>
              <a:buAutoNum type="arabicPeriod" startAt="4"/>
            </a:pPr>
            <a:r>
              <a:rPr lang="en-US" altLang="en-US" b="1">
                <a:solidFill>
                  <a:schemeClr val="bg1"/>
                </a:solidFill>
              </a:rPr>
              <a:t>Theological Significances:</a:t>
            </a:r>
            <a:endParaRPr lang="th-TH" altLang="en-US" b="1">
              <a:solidFill>
                <a:schemeClr val="bg1"/>
              </a:solidFill>
            </a:endParaRPr>
          </a:p>
          <a:p>
            <a:pPr lvl="3" eaLnBrk="1" hangingPunct="1">
              <a:spcBef>
                <a:spcPct val="50000"/>
              </a:spcBef>
              <a:buFontTx/>
              <a:buAutoNum type="alphaLcParenR"/>
            </a:pPr>
            <a:r>
              <a:rPr lang="en-US" altLang="en-US" b="1">
                <a:solidFill>
                  <a:schemeClr val="bg2"/>
                </a:solidFill>
              </a:rPr>
              <a:t>Jesus at Age 12 at the Temple    (Luke 2):</a:t>
            </a:r>
            <a:endParaRPr lang="th-TH" altLang="en-US" b="1">
              <a:solidFill>
                <a:schemeClr val="bg2"/>
              </a:solidFill>
            </a:endParaRPr>
          </a:p>
          <a:p>
            <a:pPr lvl="3" eaLnBrk="1" hangingPunct="1">
              <a:spcBef>
                <a:spcPct val="50000"/>
              </a:spcBef>
              <a:buFontTx/>
              <a:buAutoNum type="alphaLcParenR"/>
            </a:pPr>
            <a:r>
              <a:rPr lang="en-US" altLang="en-US" b="1">
                <a:solidFill>
                  <a:schemeClr val="bg1"/>
                </a:solidFill>
              </a:rPr>
              <a:t>The Parable of the Rich Man and Lazarus (Luke 16):</a:t>
            </a:r>
            <a:endParaRPr lang="th-TH" altLang="en-US">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eneral015">
            <a:extLst>
              <a:ext uri="{FF2B5EF4-FFF2-40B4-BE49-F238E27FC236}">
                <a16:creationId xmlns:a16="http://schemas.microsoft.com/office/drawing/2014/main" id="{8ED63EEC-C7DB-DD44-B2F8-722705FD1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600px-No_sign2">
            <a:extLst>
              <a:ext uri="{FF2B5EF4-FFF2-40B4-BE49-F238E27FC236}">
                <a16:creationId xmlns:a16="http://schemas.microsoft.com/office/drawing/2014/main" id="{F22B3155-0A0A-B844-8FD9-CFA5830C2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3">
            <a:extLst>
              <a:ext uri="{FF2B5EF4-FFF2-40B4-BE49-F238E27FC236}">
                <a16:creationId xmlns:a16="http://schemas.microsoft.com/office/drawing/2014/main" id="{4FC4DB15-C5D0-994A-8A1F-5A08D9496329}"/>
              </a:ext>
            </a:extLst>
          </p:cNvPr>
          <p:cNvSpPr txBox="1">
            <a:spLocks noChangeArrowheads="1"/>
          </p:cNvSpPr>
          <p:nvPr/>
        </p:nvSpPr>
        <p:spPr bwMode="auto">
          <a:xfrm>
            <a:off x="304800" y="838200"/>
            <a:ext cx="8610600" cy="2655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Potential Problems with the Singular Concept of a Christian Worldview:</a:t>
            </a:r>
          </a:p>
          <a:p>
            <a:pPr lvl="1" eaLnBrk="1" hangingPunct="1">
              <a:spcBef>
                <a:spcPct val="50000"/>
              </a:spcBef>
              <a:buFontTx/>
              <a:buAutoNum type="alphaUcPeriod" startAt="4"/>
            </a:pPr>
            <a:r>
              <a:rPr lang="en-US" altLang="en-US" b="1">
                <a:solidFill>
                  <a:schemeClr val="bg1"/>
                </a:solidFill>
              </a:rPr>
              <a:t>So, then, can we still really talk about a distinctly singular “Christian” worldview?</a:t>
            </a:r>
            <a:endParaRPr lang="en-US" altLang="en-US">
              <a:solidFill>
                <a:schemeClr val="bg1"/>
              </a:solidFill>
            </a:endParaRPr>
          </a:p>
          <a:p>
            <a:pPr lvl="2" eaLnBrk="1" hangingPunct="1">
              <a:spcBef>
                <a:spcPct val="50000"/>
              </a:spcBef>
              <a:buFontTx/>
              <a:buAutoNum type="arabicPeriod"/>
            </a:pPr>
            <a:r>
              <a:rPr lang="en-US" altLang="en-US" b="1">
                <a:solidFill>
                  <a:schemeClr val="bg1"/>
                </a:solidFill>
              </a:rPr>
              <a:t>No.</a:t>
            </a:r>
            <a:endParaRPr lang="th-TH" altLang="en-US"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eneral015">
            <a:extLst>
              <a:ext uri="{FF2B5EF4-FFF2-40B4-BE49-F238E27FC236}">
                <a16:creationId xmlns:a16="http://schemas.microsoft.com/office/drawing/2014/main" id="{2B0AE77E-6E1A-A841-AA5F-BBA57DA59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a:extLst>
              <a:ext uri="{FF2B5EF4-FFF2-40B4-BE49-F238E27FC236}">
                <a16:creationId xmlns:a16="http://schemas.microsoft.com/office/drawing/2014/main" id="{7E61B20E-181E-EE41-981C-E78C41E8FD5F}"/>
              </a:ext>
            </a:extLst>
          </p:cNvPr>
          <p:cNvSpPr txBox="1">
            <a:spLocks noChangeArrowheads="1"/>
          </p:cNvSpPr>
          <p:nvPr/>
        </p:nvSpPr>
        <p:spPr bwMode="auto">
          <a:xfrm>
            <a:off x="304800" y="838200"/>
            <a:ext cx="8610600" cy="3297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2"/>
            </a:pPr>
            <a:r>
              <a:rPr lang="en-US" altLang="en-US" b="1" i="1">
                <a:solidFill>
                  <a:schemeClr val="bg1"/>
                </a:solidFill>
              </a:rPr>
              <a:t>Some Potential Problems with the Singular Concept of a Christian Worldview:</a:t>
            </a:r>
          </a:p>
          <a:p>
            <a:pPr lvl="1" eaLnBrk="1" hangingPunct="1">
              <a:spcBef>
                <a:spcPct val="50000"/>
              </a:spcBef>
              <a:buFontTx/>
              <a:buAutoNum type="alphaUcPeriod" startAt="4"/>
            </a:pPr>
            <a:r>
              <a:rPr lang="en-US" altLang="en-US" b="1">
                <a:solidFill>
                  <a:schemeClr val="bg1"/>
                </a:solidFill>
              </a:rPr>
              <a:t>So, then, can we still really talk about a distinctly singular “Christian” worldview?</a:t>
            </a:r>
            <a:endParaRPr lang="en-US" altLang="en-US">
              <a:solidFill>
                <a:schemeClr val="bg1"/>
              </a:solidFill>
            </a:endParaRPr>
          </a:p>
          <a:p>
            <a:pPr lvl="2" eaLnBrk="1" hangingPunct="1">
              <a:spcBef>
                <a:spcPct val="50000"/>
              </a:spcBef>
              <a:buFontTx/>
              <a:buAutoNum type="arabicPeriod"/>
            </a:pPr>
            <a:r>
              <a:rPr lang="en-US" altLang="en-US" b="1">
                <a:solidFill>
                  <a:schemeClr val="bg2"/>
                </a:solidFill>
              </a:rPr>
              <a:t>No.</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Yes.</a:t>
            </a:r>
            <a:endParaRPr lang="th-TH" altLang="en-US" b="1">
              <a:solidFill>
                <a:schemeClr val="bg1"/>
              </a:solidFill>
            </a:endParaRPr>
          </a:p>
        </p:txBody>
      </p:sp>
      <p:pic>
        <p:nvPicPr>
          <p:cNvPr id="9220" name="Picture 5" descr="yes">
            <a:extLst>
              <a:ext uri="{FF2B5EF4-FFF2-40B4-BE49-F238E27FC236}">
                <a16:creationId xmlns:a16="http://schemas.microsoft.com/office/drawing/2014/main" id="{4871FC4D-FC66-4042-9114-13209CE05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6019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eneral015">
            <a:extLst>
              <a:ext uri="{FF2B5EF4-FFF2-40B4-BE49-F238E27FC236}">
                <a16:creationId xmlns:a16="http://schemas.microsoft.com/office/drawing/2014/main" id="{CA27C55B-8B8C-7848-B6EA-6118729AC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a:extLst>
              <a:ext uri="{FF2B5EF4-FFF2-40B4-BE49-F238E27FC236}">
                <a16:creationId xmlns:a16="http://schemas.microsoft.com/office/drawing/2014/main" id="{72F78B64-BFAC-5646-A705-F6744681B030}"/>
              </a:ext>
            </a:extLst>
          </p:cNvPr>
          <p:cNvSpPr txBox="1">
            <a:spLocks noChangeArrowheads="1"/>
          </p:cNvSpPr>
          <p:nvPr/>
        </p:nvSpPr>
        <p:spPr bwMode="auto">
          <a:xfrm>
            <a:off x="304800" y="381000"/>
            <a:ext cx="8610600" cy="2441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Why Only Towards a Christian View of the World?</a:t>
            </a:r>
          </a:p>
          <a:p>
            <a:pPr lvl="1" eaLnBrk="1" hangingPunct="1">
              <a:spcBef>
                <a:spcPct val="50000"/>
              </a:spcBef>
              <a:buFontTx/>
              <a:buAutoNum type="alphaUcPeriod"/>
            </a:pPr>
            <a:r>
              <a:rPr lang="en-US" altLang="en-US" b="1">
                <a:solidFill>
                  <a:schemeClr val="bg1"/>
                </a:solidFill>
              </a:rPr>
              <a:t>A perpetually perfect and godly lifestyle within the world is impossible this side of heaven.</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2403</Words>
  <Application>Microsoft Macintosh PowerPoint</Application>
  <PresentationFormat>On-screen Show (4:3)</PresentationFormat>
  <Paragraphs>256</Paragraphs>
  <Slides>63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Arial</vt:lpstr>
      <vt:lpstr>Calibri</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48</cp:revision>
  <dcterms:created xsi:type="dcterms:W3CDTF">2011-01-03T03:26:33Z</dcterms:created>
  <dcterms:modified xsi:type="dcterms:W3CDTF">2023-02-18T09:37:07Z</dcterms:modified>
</cp:coreProperties>
</file>